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82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66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0" r:id="rId26"/>
    <p:sldId id="281" r:id="rId27"/>
    <p:sldId id="285" r:id="rId28"/>
    <p:sldId id="287" r:id="rId29"/>
    <p:sldId id="288" r:id="rId30"/>
    <p:sldId id="289" r:id="rId31"/>
    <p:sldId id="290" r:id="rId32"/>
    <p:sldId id="291" r:id="rId33"/>
    <p:sldId id="292" r:id="rId34"/>
    <p:sldId id="293" r:id="rId35"/>
    <p:sldId id="296" r:id="rId36"/>
    <p:sldId id="279" r:id="rId37"/>
  </p:sldIdLst>
  <p:sldSz cx="9906000" cy="6858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32" y="7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889250" y="0"/>
            <a:ext cx="701675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53975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647440" y="533400"/>
            <a:ext cx="553085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633979" y="3539864"/>
            <a:ext cx="5541010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6360493" y="6557946"/>
            <a:ext cx="2169336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14.10.2020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3054350" y="6557946"/>
            <a:ext cx="317169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537624" y="6556248"/>
            <a:ext cx="637364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99300" y="274956"/>
            <a:ext cx="1651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43"/>
            <a:ext cx="652145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96384" y="6557946"/>
            <a:ext cx="2169336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95300" y="6556248"/>
            <a:ext cx="3962400" cy="228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75704" y="6553200"/>
            <a:ext cx="6373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5700" y="2821838"/>
            <a:ext cx="6776779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55700" y="1905001"/>
            <a:ext cx="6776779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117925" y="6556810"/>
            <a:ext cx="2169336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879971" y="6556810"/>
            <a:ext cx="31369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295115" y="6555112"/>
            <a:ext cx="637364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320040"/>
            <a:ext cx="7845552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381381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27042" y="1600201"/>
            <a:ext cx="381381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320040"/>
            <a:ext cx="7845552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5867400"/>
            <a:ext cx="381381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527042" y="5867400"/>
            <a:ext cx="381381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95300" y="1711840"/>
            <a:ext cx="381381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27042" y="1711840"/>
            <a:ext cx="381381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320040"/>
            <a:ext cx="7845552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14.10.2020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28600"/>
            <a:ext cx="638937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5300" y="1497416"/>
            <a:ext cx="638937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95300" y="2133600"/>
            <a:ext cx="784225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647799" y="1004669"/>
            <a:ext cx="4679488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646432" y="998817"/>
            <a:ext cx="4679488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38189" y="1143000"/>
            <a:ext cx="371475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838189" y="3283634"/>
            <a:ext cx="371475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718989" y="1041002"/>
            <a:ext cx="455676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832850" y="0"/>
            <a:ext cx="107315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95300" y="320040"/>
            <a:ext cx="784225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95300" y="1609416"/>
            <a:ext cx="784225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599764" y="6557946"/>
            <a:ext cx="2169336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14.10.2020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95300" y="6557946"/>
            <a:ext cx="39624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772402" y="6556248"/>
            <a:ext cx="637364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15615" y="533400"/>
            <a:ext cx="7862675" cy="2967038"/>
          </a:xfrm>
        </p:spPr>
        <p:txBody>
          <a:bodyPr/>
          <a:lstStyle/>
          <a:p>
            <a:r>
              <a:rPr lang="ru-RU" sz="2800" dirty="0" err="1"/>
              <a:t>МБОУ«Тевзанинская</a:t>
            </a:r>
            <a:r>
              <a:rPr lang="ru-RU" sz="2800" dirty="0"/>
              <a:t> СОШ»</a:t>
            </a:r>
            <a:br>
              <a:rPr lang="ru-RU" sz="2800" dirty="0"/>
            </a:br>
            <a:r>
              <a:rPr lang="ru-RU" sz="1800" dirty="0" err="1">
                <a:solidFill>
                  <a:srgbClr val="00B050"/>
                </a:solidFill>
              </a:rPr>
              <a:t>Успанова</a:t>
            </a:r>
            <a:r>
              <a:rPr lang="ru-RU" sz="1800" dirty="0">
                <a:solidFill>
                  <a:srgbClr val="00B050"/>
                </a:solidFill>
              </a:rPr>
              <a:t> </a:t>
            </a:r>
            <a:r>
              <a:rPr lang="ru-RU" sz="1800" dirty="0" err="1">
                <a:solidFill>
                  <a:srgbClr val="00B050"/>
                </a:solidFill>
              </a:rPr>
              <a:t>Аминат</a:t>
            </a:r>
            <a:r>
              <a:rPr lang="ru-RU" sz="1800" dirty="0">
                <a:solidFill>
                  <a:srgbClr val="00B050"/>
                </a:solidFill>
              </a:rPr>
              <a:t> </a:t>
            </a:r>
            <a:r>
              <a:rPr lang="ru-RU" sz="1800" dirty="0" err="1">
                <a:solidFill>
                  <a:srgbClr val="00B050"/>
                </a:solidFill>
              </a:rPr>
              <a:t>Шамсудиновна</a:t>
            </a:r>
            <a:br>
              <a:rPr lang="ru-RU" sz="2800" dirty="0"/>
            </a:br>
            <a:br>
              <a:rPr lang="ru-RU" sz="2800" dirty="0"/>
            </a:br>
            <a:br>
              <a:rPr lang="ru-RU" dirty="0"/>
            </a:br>
            <a:r>
              <a:rPr lang="ru-RU" dirty="0"/>
              <a:t> Подготовка к ЕГЭ </a:t>
            </a:r>
            <a:br>
              <a:rPr lang="ru-RU" dirty="0"/>
            </a:br>
            <a:r>
              <a:rPr lang="ru-RU" dirty="0"/>
              <a:t>по русскому языку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15615" y="3577944"/>
            <a:ext cx="8454726" cy="2746656"/>
          </a:xfrm>
        </p:spPr>
        <p:txBody>
          <a:bodyPr>
            <a:normAutofit/>
          </a:bodyPr>
          <a:lstStyle/>
          <a:p>
            <a:r>
              <a:rPr lang="ru-RU" dirty="0"/>
              <a:t>Задание 16 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Пунктуация в  ССП и простом предложении </a:t>
            </a:r>
          </a:p>
          <a:p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 однородными членами.</a:t>
            </a:r>
          </a:p>
          <a:p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dirty="0"/>
          </a:p>
          <a:p>
            <a:r>
              <a:rPr lang="ru-RU" dirty="0"/>
              <a:t>С. В.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04" y="142852"/>
            <a:ext cx="7842250" cy="6715148"/>
          </a:xfrm>
        </p:spPr>
        <p:txBody>
          <a:bodyPr>
            <a:normAutofit fontScale="90000"/>
          </a:bodyPr>
          <a:lstStyle/>
          <a:p>
            <a:pPr algn="just"/>
            <a:r>
              <a:rPr lang="ru-RU" dirty="0"/>
              <a:t> </a:t>
            </a:r>
            <a:r>
              <a:rPr lang="ru-RU" sz="3600" b="0" dirty="0"/>
              <a:t>4. </a:t>
            </a:r>
            <a:br>
              <a:rPr lang="ru-RU" sz="3600" b="0" dirty="0"/>
            </a:br>
            <a:r>
              <a:rPr lang="ru-RU" sz="3600" cap="none" dirty="0">
                <a:solidFill>
                  <a:schemeClr val="tx1"/>
                </a:solidFill>
                <a:latin typeface="Calibri" pitchFamily="34" charset="0"/>
              </a:rPr>
              <a:t>М</a:t>
            </a:r>
            <a:r>
              <a:rPr lang="ru-RU" sz="3600" b="0" cap="none" dirty="0">
                <a:solidFill>
                  <a:schemeClr val="tx1"/>
                </a:solidFill>
                <a:latin typeface="Calibri" pitchFamily="34" charset="0"/>
              </a:rPr>
              <a:t>ежду однородными членами, соединёнными </a:t>
            </a:r>
            <a:r>
              <a:rPr lang="ru-RU" sz="3600" cap="none" dirty="0">
                <a:solidFill>
                  <a:schemeClr val="tx1"/>
                </a:solidFill>
                <a:latin typeface="Calibri" pitchFamily="34" charset="0"/>
              </a:rPr>
              <a:t>повторяющимися союзами НИ–НИ, И-И, ИЛИ-ИЛИ, ЛИБО–ЛИБО, ТО-ТО, НЕ ТО-НЕ ТО, ТО ЛИ-ТО ЛИ, запятая ставится но не перед первым союзом.</a:t>
            </a:r>
            <a:br>
              <a:rPr lang="ru-RU" sz="3600" cap="none" dirty="0">
                <a:solidFill>
                  <a:schemeClr val="tx1"/>
                </a:solidFill>
                <a:latin typeface="Calibri" pitchFamily="34" charset="0"/>
              </a:rPr>
            </a:br>
            <a:r>
              <a:rPr lang="ru-RU" sz="3600" cap="none" dirty="0">
                <a:solidFill>
                  <a:schemeClr val="tx1"/>
                </a:solidFill>
                <a:latin typeface="Calibri" pitchFamily="34" charset="0"/>
              </a:rPr>
              <a:t>Перед </a:t>
            </a:r>
            <a:r>
              <a:rPr lang="ru-RU" sz="3600" cap="none" dirty="0">
                <a:solidFill>
                  <a:schemeClr val="tx1"/>
                </a:solidFill>
                <a:latin typeface="Arial Black" pitchFamily="34" charset="0"/>
              </a:rPr>
              <a:t>первым</a:t>
            </a:r>
            <a:r>
              <a:rPr lang="ru-RU" sz="3600" cap="none" dirty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ru-RU" sz="3600" b="0" cap="none" dirty="0">
                <a:solidFill>
                  <a:schemeClr val="tx1"/>
                </a:solidFill>
                <a:latin typeface="Calibri" pitchFamily="34" charset="0"/>
              </a:rPr>
              <a:t>повторяющимся </a:t>
            </a:r>
            <a:r>
              <a:rPr lang="ru-RU" sz="3600" cap="none" dirty="0">
                <a:solidFill>
                  <a:schemeClr val="tx1"/>
                </a:solidFill>
                <a:latin typeface="Calibri" pitchFamily="34" charset="0"/>
              </a:rPr>
              <a:t>союзом, </a:t>
            </a:r>
            <a:r>
              <a:rPr lang="ru-RU" sz="3600" b="0" cap="none" dirty="0">
                <a:solidFill>
                  <a:schemeClr val="tx1"/>
                </a:solidFill>
                <a:latin typeface="Calibri" pitchFamily="34" charset="0"/>
              </a:rPr>
              <a:t>при помощи которого начинается перечисление однородных членов, </a:t>
            </a:r>
            <a:r>
              <a:rPr lang="ru-RU" sz="3600" cap="none" dirty="0">
                <a:solidFill>
                  <a:schemeClr val="tx1"/>
                </a:solidFill>
                <a:latin typeface="Calibri" pitchFamily="34" charset="0"/>
              </a:rPr>
              <a:t>запятая не ставится. Запятая ставится перед вторым </a:t>
            </a:r>
            <a:r>
              <a:rPr lang="ru-RU" sz="3600" b="0" cap="none" dirty="0">
                <a:solidFill>
                  <a:schemeClr val="tx1"/>
                </a:solidFill>
                <a:latin typeface="Calibri" pitchFamily="34" charset="0"/>
              </a:rPr>
              <a:t>и </a:t>
            </a:r>
            <a:r>
              <a:rPr lang="ru-RU" sz="3600" cap="none" dirty="0">
                <a:solidFill>
                  <a:schemeClr val="tx1"/>
                </a:solidFill>
                <a:latin typeface="Calibri" pitchFamily="34" charset="0"/>
              </a:rPr>
              <a:t>третьим </a:t>
            </a:r>
            <a:r>
              <a:rPr lang="ru-RU" sz="3600" cap="none" dirty="0" err="1">
                <a:solidFill>
                  <a:schemeClr val="tx1"/>
                </a:solidFill>
                <a:latin typeface="Calibri" pitchFamily="34" charset="0"/>
              </a:rPr>
              <a:t>союзами.</a:t>
            </a:r>
            <a:r>
              <a:rPr lang="ru-RU" sz="3600" b="0" cap="none" dirty="0" err="1">
                <a:solidFill>
                  <a:schemeClr val="tx1"/>
                </a:solidFill>
                <a:latin typeface="Calibri" pitchFamily="34" charset="0"/>
              </a:rPr>
              <a:t>используемыми</a:t>
            </a:r>
            <a:r>
              <a:rPr lang="ru-RU" sz="3600" b="0" cap="none" dirty="0">
                <a:solidFill>
                  <a:schemeClr val="tx1"/>
                </a:solidFill>
                <a:latin typeface="Calibri" pitchFamily="34" charset="0"/>
              </a:rPr>
              <a:t> при перечислении: </a:t>
            </a:r>
            <a:endParaRPr lang="ru-RU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452406" y="285728"/>
            <a:ext cx="8429684" cy="621510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/>
              <a:t>[ни </a:t>
            </a:r>
            <a:r>
              <a:rPr lang="ru-RU" sz="3200" dirty="0"/>
              <a:t>О, </a:t>
            </a:r>
            <a:r>
              <a:rPr lang="ru-RU" sz="3200" b="1" dirty="0"/>
              <a:t>ни</a:t>
            </a:r>
            <a:r>
              <a:rPr lang="ru-RU" sz="3200" dirty="0"/>
              <a:t> о, </a:t>
            </a:r>
            <a:r>
              <a:rPr lang="ru-RU" sz="3200" b="1" dirty="0"/>
              <a:t>ни </a:t>
            </a:r>
            <a:r>
              <a:rPr lang="ru-RU" sz="3200" dirty="0"/>
              <a:t>О</a:t>
            </a:r>
            <a:r>
              <a:rPr lang="ru-RU" sz="3200" b="1" dirty="0"/>
              <a:t>].</a:t>
            </a:r>
          </a:p>
          <a:p>
            <a:pPr algn="ctr"/>
            <a:r>
              <a:rPr lang="ru-RU" sz="3200" b="1" dirty="0"/>
              <a:t>[и </a:t>
            </a:r>
            <a:r>
              <a:rPr lang="ru-RU" sz="3200" dirty="0"/>
              <a:t>О, </a:t>
            </a:r>
            <a:r>
              <a:rPr lang="ru-RU" sz="3200" b="1" dirty="0"/>
              <a:t>и</a:t>
            </a:r>
            <a:r>
              <a:rPr lang="ru-RU" sz="3200" dirty="0"/>
              <a:t> о, </a:t>
            </a:r>
            <a:r>
              <a:rPr lang="ru-RU" sz="3200" b="1" dirty="0"/>
              <a:t>и </a:t>
            </a:r>
            <a:r>
              <a:rPr lang="ru-RU" sz="3200" dirty="0"/>
              <a:t>О</a:t>
            </a:r>
            <a:r>
              <a:rPr lang="ru-RU" sz="3200" b="1" dirty="0"/>
              <a:t>].</a:t>
            </a:r>
          </a:p>
          <a:p>
            <a:pPr algn="ctr"/>
            <a:r>
              <a:rPr lang="ru-RU" sz="3200" b="1" dirty="0"/>
              <a:t>[или </a:t>
            </a:r>
            <a:r>
              <a:rPr lang="ru-RU" sz="3200" dirty="0"/>
              <a:t>О, </a:t>
            </a:r>
            <a:r>
              <a:rPr lang="ru-RU" sz="3200" b="1" dirty="0"/>
              <a:t>или</a:t>
            </a:r>
            <a:r>
              <a:rPr lang="ru-RU" sz="3200" dirty="0"/>
              <a:t> о, </a:t>
            </a:r>
            <a:r>
              <a:rPr lang="ru-RU" sz="3200" b="1" dirty="0"/>
              <a:t>или </a:t>
            </a:r>
            <a:r>
              <a:rPr lang="ru-RU" sz="3200" dirty="0"/>
              <a:t>О</a:t>
            </a:r>
            <a:r>
              <a:rPr lang="ru-RU" sz="3200" b="1" dirty="0"/>
              <a:t>].</a:t>
            </a:r>
          </a:p>
          <a:p>
            <a:pPr algn="ctr"/>
            <a:r>
              <a:rPr lang="ru-RU" sz="3200" b="1" dirty="0"/>
              <a:t>[либо </a:t>
            </a:r>
            <a:r>
              <a:rPr lang="ru-RU" sz="3200" dirty="0"/>
              <a:t>О, </a:t>
            </a:r>
            <a:r>
              <a:rPr lang="ru-RU" sz="3200" b="1" dirty="0"/>
              <a:t>либо</a:t>
            </a:r>
            <a:r>
              <a:rPr lang="ru-RU" sz="3200" dirty="0"/>
              <a:t> о, </a:t>
            </a:r>
            <a:r>
              <a:rPr lang="ru-RU" sz="3200" b="1" dirty="0"/>
              <a:t>либо </a:t>
            </a:r>
            <a:r>
              <a:rPr lang="ru-RU" sz="3200" dirty="0"/>
              <a:t>О</a:t>
            </a:r>
            <a:r>
              <a:rPr lang="ru-RU" sz="3200" b="1" dirty="0"/>
              <a:t>].</a:t>
            </a:r>
          </a:p>
          <a:p>
            <a:pPr algn="ctr"/>
            <a:r>
              <a:rPr lang="ru-RU" sz="3200" b="1" dirty="0"/>
              <a:t>[то </a:t>
            </a:r>
            <a:r>
              <a:rPr lang="ru-RU" sz="3200" dirty="0"/>
              <a:t>О, </a:t>
            </a:r>
            <a:r>
              <a:rPr lang="ru-RU" sz="3200" b="1" dirty="0"/>
              <a:t>то</a:t>
            </a:r>
            <a:r>
              <a:rPr lang="ru-RU" sz="3200" dirty="0"/>
              <a:t> о, </a:t>
            </a:r>
            <a:r>
              <a:rPr lang="ru-RU" sz="3200" b="1" dirty="0"/>
              <a:t>то </a:t>
            </a:r>
            <a:r>
              <a:rPr lang="ru-RU" sz="3200" dirty="0"/>
              <a:t>О</a:t>
            </a:r>
            <a:r>
              <a:rPr lang="ru-RU" sz="3200" b="1" dirty="0"/>
              <a:t>].</a:t>
            </a:r>
          </a:p>
          <a:p>
            <a:pPr algn="ctr"/>
            <a:r>
              <a:rPr lang="ru-RU" sz="3200" b="1" dirty="0"/>
              <a:t>[не то </a:t>
            </a:r>
            <a:r>
              <a:rPr lang="ru-RU" sz="3200" dirty="0"/>
              <a:t>О, </a:t>
            </a:r>
            <a:r>
              <a:rPr lang="ru-RU" sz="3200" b="1" dirty="0"/>
              <a:t>не то</a:t>
            </a:r>
            <a:r>
              <a:rPr lang="ru-RU" sz="3200" dirty="0"/>
              <a:t> о, н</a:t>
            </a:r>
            <a:r>
              <a:rPr lang="ru-RU" sz="3200" b="1" dirty="0"/>
              <a:t>е то </a:t>
            </a:r>
            <a:r>
              <a:rPr lang="ru-RU" sz="3200" dirty="0"/>
              <a:t>О</a:t>
            </a:r>
            <a:r>
              <a:rPr lang="ru-RU" sz="3200" b="1" dirty="0"/>
              <a:t>].</a:t>
            </a:r>
          </a:p>
          <a:p>
            <a:pPr algn="ctr"/>
            <a:r>
              <a:rPr lang="ru-RU" sz="3200" b="1" dirty="0"/>
              <a:t>[то ли </a:t>
            </a:r>
            <a:r>
              <a:rPr lang="ru-RU" sz="3200" dirty="0"/>
              <a:t>О, </a:t>
            </a:r>
            <a:r>
              <a:rPr lang="ru-RU" sz="3200" b="1" dirty="0"/>
              <a:t>то ли</a:t>
            </a:r>
            <a:r>
              <a:rPr lang="ru-RU" sz="3200" dirty="0"/>
              <a:t> О, </a:t>
            </a:r>
            <a:r>
              <a:rPr lang="ru-RU" sz="3200" b="1" dirty="0"/>
              <a:t>то ли </a:t>
            </a:r>
            <a:r>
              <a:rPr lang="ru-RU" sz="3200" dirty="0"/>
              <a:t>О</a:t>
            </a:r>
            <a:r>
              <a:rPr lang="ru-RU" sz="3200" b="1" dirty="0"/>
              <a:t>].</a:t>
            </a:r>
          </a:p>
          <a:p>
            <a:pPr algn="ctr"/>
            <a:endParaRPr lang="ru-RU" sz="3200" b="1" dirty="0"/>
          </a:p>
          <a:p>
            <a:pPr algn="ctr"/>
            <a:r>
              <a:rPr lang="ru-RU" sz="2000" i="1" dirty="0"/>
              <a:t>Примеры: </a:t>
            </a:r>
          </a:p>
          <a:p>
            <a:pPr algn="ctr"/>
            <a:endParaRPr lang="ru-RU" sz="2000" i="1" dirty="0"/>
          </a:p>
          <a:p>
            <a:pPr algn="just"/>
            <a:r>
              <a:rPr lang="ru-RU" sz="2000" b="1" dirty="0">
                <a:latin typeface="Arial Black" pitchFamily="34" charset="0"/>
              </a:rPr>
              <a:t>         Либо</a:t>
            </a:r>
            <a:r>
              <a:rPr lang="ru-RU" sz="2000" b="1" dirty="0"/>
              <a:t> </a:t>
            </a:r>
            <a:r>
              <a:rPr lang="ru-RU" sz="2000" u="sng" dirty="0"/>
              <a:t>сегодня</a:t>
            </a:r>
            <a:r>
              <a:rPr lang="ru-RU" sz="2000" dirty="0"/>
              <a:t>, </a:t>
            </a:r>
            <a:r>
              <a:rPr lang="ru-RU" sz="2000" b="1" dirty="0">
                <a:latin typeface="Arial Black" pitchFamily="34" charset="0"/>
              </a:rPr>
              <a:t>либо</a:t>
            </a:r>
            <a:r>
              <a:rPr lang="ru-RU" sz="2000" b="1" dirty="0"/>
              <a:t> </a:t>
            </a:r>
            <a:r>
              <a:rPr lang="ru-RU" sz="2000" u="sng" dirty="0"/>
              <a:t>завтра</a:t>
            </a:r>
            <a:r>
              <a:rPr lang="ru-RU" sz="2000" dirty="0"/>
              <a:t>, </a:t>
            </a:r>
            <a:r>
              <a:rPr lang="ru-RU" sz="2000" b="1" dirty="0">
                <a:latin typeface="Arial Black" pitchFamily="34" charset="0"/>
              </a:rPr>
              <a:t>либо</a:t>
            </a:r>
            <a:r>
              <a:rPr lang="ru-RU" sz="2000" b="1" dirty="0"/>
              <a:t> </a:t>
            </a:r>
            <a:r>
              <a:rPr lang="ru-RU" sz="2000" u="sng" dirty="0"/>
              <a:t>послезавтра</a:t>
            </a:r>
            <a:r>
              <a:rPr lang="ru-RU" sz="2000" dirty="0"/>
              <a:t> приеду к тебе в гости.</a:t>
            </a:r>
          </a:p>
          <a:p>
            <a:pPr algn="just"/>
            <a:r>
              <a:rPr lang="ru-RU" sz="2000" dirty="0"/>
              <a:t>           </a:t>
            </a:r>
            <a:r>
              <a:rPr lang="ru-RU" sz="2000" b="1" dirty="0">
                <a:latin typeface="Arial Black" pitchFamily="34" charset="0"/>
              </a:rPr>
              <a:t>Не то </a:t>
            </a:r>
            <a:r>
              <a:rPr lang="ru-RU" sz="2000" u="sng" dirty="0"/>
              <a:t>мама</a:t>
            </a:r>
            <a:r>
              <a:rPr lang="ru-RU" sz="2000" dirty="0"/>
              <a:t>, </a:t>
            </a:r>
            <a:r>
              <a:rPr lang="ru-RU" sz="2000" dirty="0">
                <a:latin typeface="Arial Black" pitchFamily="34" charset="0"/>
              </a:rPr>
              <a:t>не то </a:t>
            </a:r>
            <a:r>
              <a:rPr lang="ru-RU" sz="2000" u="sng" dirty="0"/>
              <a:t>папа</a:t>
            </a:r>
            <a:r>
              <a:rPr lang="ru-RU" sz="2000" dirty="0"/>
              <a:t>, </a:t>
            </a:r>
            <a:r>
              <a:rPr lang="ru-RU" sz="2000" dirty="0">
                <a:latin typeface="Arial Black" pitchFamily="34" charset="0"/>
              </a:rPr>
              <a:t>не то </a:t>
            </a:r>
            <a:r>
              <a:rPr lang="ru-RU" sz="2000" u="sng" dirty="0"/>
              <a:t>бабушка</a:t>
            </a:r>
            <a:r>
              <a:rPr lang="ru-RU" sz="2000" dirty="0"/>
              <a:t> забыли выключить свет в коридоре.</a:t>
            </a:r>
          </a:p>
          <a:p>
            <a:pPr algn="just"/>
            <a:endParaRPr lang="ru-RU" sz="2000" b="1" dirty="0"/>
          </a:p>
          <a:p>
            <a:pPr algn="ctr"/>
            <a:endParaRPr lang="ru-RU" sz="2000" i="1" dirty="0"/>
          </a:p>
          <a:p>
            <a:pPr algn="ctr"/>
            <a:endParaRPr lang="ru-RU" sz="3200" b="1" dirty="0"/>
          </a:p>
          <a:p>
            <a:pPr algn="ctr"/>
            <a:endParaRPr lang="ru-RU" sz="3200" b="1" dirty="0"/>
          </a:p>
          <a:p>
            <a:pPr algn="ctr"/>
            <a:endParaRPr lang="ru-RU" sz="3200" b="1" dirty="0"/>
          </a:p>
          <a:p>
            <a:pPr algn="ctr"/>
            <a:endParaRPr lang="ru-RU" sz="3200" b="1" dirty="0"/>
          </a:p>
          <a:p>
            <a:pPr algn="ctr"/>
            <a:endParaRPr lang="ru-RU" sz="3200" b="1" dirty="0"/>
          </a:p>
          <a:p>
            <a:pPr algn="ctr"/>
            <a:endParaRPr lang="ru-RU" sz="3200" b="1" dirty="0"/>
          </a:p>
          <a:p>
            <a:pPr algn="ctr"/>
            <a:endParaRPr lang="ru-RU" sz="3200" b="1" dirty="0"/>
          </a:p>
          <a:p>
            <a:pPr algn="ctr"/>
            <a:endParaRPr lang="ru-RU" sz="3200" b="1" dirty="0"/>
          </a:p>
          <a:p>
            <a:pPr algn="ctr"/>
            <a:endParaRPr lang="ru-RU" sz="32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386921" y="285728"/>
            <a:ext cx="8203464" cy="4572032"/>
          </a:xfrm>
        </p:spPr>
        <p:txBody>
          <a:bodyPr>
            <a:normAutofit/>
          </a:bodyPr>
          <a:lstStyle/>
          <a:p>
            <a:pPr algn="ctr"/>
            <a:r>
              <a:rPr lang="ru-RU" sz="3200" b="0" dirty="0"/>
              <a:t>5.</a:t>
            </a:r>
            <a:br>
              <a:rPr lang="ru-RU" sz="3200" b="0" dirty="0"/>
            </a:br>
            <a:r>
              <a:rPr lang="ru-RU" sz="4800" cap="none" dirty="0">
                <a:solidFill>
                  <a:schemeClr val="tx1"/>
                </a:solidFill>
                <a:latin typeface="Calibri" pitchFamily="34" charset="0"/>
              </a:rPr>
              <a:t>Запятая </a:t>
            </a:r>
            <a:r>
              <a:rPr lang="ru-RU" sz="4800" b="0" cap="none" dirty="0">
                <a:solidFill>
                  <a:schemeClr val="tx1"/>
                </a:solidFill>
                <a:latin typeface="Calibri" pitchFamily="34" charset="0"/>
              </a:rPr>
              <a:t>может ставиться </a:t>
            </a:r>
            <a:r>
              <a:rPr lang="ru-RU" sz="4800" cap="none" dirty="0">
                <a:solidFill>
                  <a:schemeClr val="tx1"/>
                </a:solidFill>
                <a:latin typeface="Constantia" pitchFamily="18" charset="0"/>
              </a:rPr>
              <a:t>перед первым повторяющимся союзом</a:t>
            </a:r>
            <a:r>
              <a:rPr lang="ru-RU" sz="4800" cap="none" dirty="0">
                <a:solidFill>
                  <a:schemeClr val="tx1"/>
                </a:solidFill>
                <a:latin typeface="Arial Black" pitchFamily="34" charset="0"/>
              </a:rPr>
              <a:t>,</a:t>
            </a:r>
            <a:r>
              <a:rPr lang="ru-RU" sz="4800" cap="none" dirty="0">
                <a:solidFill>
                  <a:schemeClr val="tx1"/>
                </a:solidFill>
                <a:latin typeface="+mn-lt"/>
              </a:rPr>
              <a:t> если </a:t>
            </a:r>
            <a:r>
              <a:rPr lang="ru-RU" sz="4800" cap="none" dirty="0">
                <a:solidFill>
                  <a:schemeClr val="tx1"/>
                </a:solidFill>
                <a:latin typeface="Constantia" pitchFamily="18" charset="0"/>
              </a:rPr>
              <a:t>однородный ряд был начат без этого союза.  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851268" y="4429133"/>
            <a:ext cx="7860255" cy="2243706"/>
          </a:xfrm>
        </p:spPr>
        <p:txBody>
          <a:bodyPr>
            <a:normAutofit fontScale="92500" lnSpcReduction="10000"/>
          </a:bodyPr>
          <a:lstStyle/>
          <a:p>
            <a:pPr algn="ctr"/>
            <a:endParaRPr lang="ru-RU" i="1" dirty="0"/>
          </a:p>
          <a:p>
            <a:pPr algn="ctr">
              <a:tabLst>
                <a:tab pos="5559425" algn="l"/>
              </a:tabLst>
            </a:pPr>
            <a:r>
              <a:rPr lang="ru-RU" i="1" dirty="0"/>
              <a:t>Примеры: </a:t>
            </a:r>
          </a:p>
          <a:p>
            <a:pPr algn="ctr"/>
            <a:endParaRPr lang="ru-RU" i="1" dirty="0"/>
          </a:p>
          <a:p>
            <a:pPr algn="just"/>
            <a:r>
              <a:rPr lang="ru-RU" dirty="0"/>
              <a:t>            </a:t>
            </a:r>
            <a:r>
              <a:rPr lang="ru-RU" u="sng" dirty="0"/>
              <a:t>Сегодня</a:t>
            </a:r>
            <a:r>
              <a:rPr lang="ru-RU" dirty="0"/>
              <a:t>, </a:t>
            </a:r>
            <a:r>
              <a:rPr lang="ru-RU" b="1" dirty="0">
                <a:latin typeface="Arial Black" pitchFamily="34" charset="0"/>
              </a:rPr>
              <a:t>либо</a:t>
            </a:r>
            <a:r>
              <a:rPr lang="ru-RU" b="1" dirty="0"/>
              <a:t> </a:t>
            </a:r>
            <a:r>
              <a:rPr lang="ru-RU" u="sng" dirty="0"/>
              <a:t>завтра</a:t>
            </a:r>
            <a:r>
              <a:rPr lang="ru-RU" dirty="0"/>
              <a:t>, </a:t>
            </a:r>
            <a:r>
              <a:rPr lang="ru-RU" b="1" dirty="0">
                <a:latin typeface="Arial Black" pitchFamily="34" charset="0"/>
              </a:rPr>
              <a:t>либо</a:t>
            </a:r>
            <a:r>
              <a:rPr lang="ru-RU" b="1" dirty="0"/>
              <a:t> </a:t>
            </a:r>
            <a:r>
              <a:rPr lang="ru-RU" u="sng" dirty="0"/>
              <a:t>послезавтра</a:t>
            </a:r>
            <a:r>
              <a:rPr lang="ru-RU" dirty="0"/>
              <a:t> приеду к тебе в гости.</a:t>
            </a:r>
          </a:p>
          <a:p>
            <a:pPr algn="just"/>
            <a:r>
              <a:rPr lang="ru-RU" b="1" dirty="0">
                <a:latin typeface="Arial Black" pitchFamily="34" charset="0"/>
              </a:rPr>
              <a:t>           </a:t>
            </a:r>
            <a:r>
              <a:rPr lang="ru-RU" b="1" u="sng" dirty="0">
                <a:latin typeface="Arial Black" pitchFamily="34" charset="0"/>
              </a:rPr>
              <a:t>М</a:t>
            </a:r>
            <a:r>
              <a:rPr lang="ru-RU" u="sng" dirty="0"/>
              <a:t>ама</a:t>
            </a:r>
            <a:r>
              <a:rPr lang="ru-RU" dirty="0"/>
              <a:t>, </a:t>
            </a:r>
            <a:r>
              <a:rPr lang="ru-RU" dirty="0">
                <a:latin typeface="Arial Black" pitchFamily="34" charset="0"/>
              </a:rPr>
              <a:t>не то </a:t>
            </a:r>
            <a:r>
              <a:rPr lang="ru-RU" u="sng" dirty="0"/>
              <a:t>папа</a:t>
            </a:r>
            <a:r>
              <a:rPr lang="ru-RU" dirty="0"/>
              <a:t>, </a:t>
            </a:r>
            <a:r>
              <a:rPr lang="ru-RU" dirty="0">
                <a:latin typeface="Arial Black" pitchFamily="34" charset="0"/>
              </a:rPr>
              <a:t>не то </a:t>
            </a:r>
            <a:r>
              <a:rPr lang="ru-RU" u="sng" dirty="0"/>
              <a:t>бабушка</a:t>
            </a:r>
            <a:r>
              <a:rPr lang="ru-RU" dirty="0"/>
              <a:t> забыли выключить свет в коридоре.</a:t>
            </a:r>
          </a:p>
          <a:p>
            <a:pPr algn="just"/>
            <a:endParaRPr lang="ru-RU" i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386921" y="285728"/>
            <a:ext cx="8203464" cy="621510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0" dirty="0"/>
              <a:t>6. </a:t>
            </a:r>
            <a:r>
              <a:rPr lang="ru-RU" sz="4000" cap="none" dirty="0">
                <a:solidFill>
                  <a:schemeClr val="tx1"/>
                </a:solidFill>
                <a:latin typeface="Calibri" pitchFamily="34" charset="0"/>
              </a:rPr>
              <a:t>между однородными членами, связанными противительными союзами А, НО, ДА (=НО), ОДНАКО, ЗАТО, всегда ставится запятая.</a:t>
            </a:r>
            <a:br>
              <a:rPr lang="ru-RU" sz="4000" cap="none" dirty="0">
                <a:solidFill>
                  <a:schemeClr val="tx1"/>
                </a:solidFill>
                <a:latin typeface="Calibri" pitchFamily="34" charset="0"/>
              </a:rPr>
            </a:br>
            <a:r>
              <a:rPr lang="ru-RU" sz="40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[О, а О]. </a:t>
            </a:r>
            <a:br>
              <a:rPr lang="ru-RU" sz="40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0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[О, но О].</a:t>
            </a:r>
            <a:br>
              <a:rPr lang="ru-RU" sz="40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0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[О, да О]. </a:t>
            </a:r>
            <a:br>
              <a:rPr lang="ru-RU" sz="40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0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[О, зато О]. </a:t>
            </a:r>
            <a:br>
              <a:rPr lang="ru-RU" sz="40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0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[О, однако О]. </a:t>
            </a:r>
            <a:br>
              <a:rPr lang="ru-RU" sz="40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0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br>
              <a:rPr lang="ru-RU" sz="48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br>
              <a:rPr lang="ru-RU" sz="48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br>
              <a:rPr lang="ru-RU" sz="48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br>
              <a:rPr lang="ru-RU" sz="4800" dirty="0"/>
            </a:br>
            <a:br>
              <a:rPr lang="ru-RU" sz="4800" cap="none" dirty="0">
                <a:solidFill>
                  <a:schemeClr val="tx1"/>
                </a:solidFill>
                <a:latin typeface="Calibri" pitchFamily="34" charset="0"/>
              </a:rPr>
            </a:br>
            <a:endParaRPr lang="ru-RU" sz="4800" cap="none" dirty="0">
              <a:solidFill>
                <a:schemeClr val="tx1"/>
              </a:solidFill>
              <a:latin typeface="Constantia" pitchFamily="18" charset="0"/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851268" y="5857892"/>
            <a:ext cx="7860255" cy="814947"/>
          </a:xfrm>
        </p:spPr>
        <p:txBody>
          <a:bodyPr>
            <a:normAutofit fontScale="25000" lnSpcReduction="20000"/>
          </a:bodyPr>
          <a:lstStyle/>
          <a:p>
            <a:pPr algn="ctr"/>
            <a:endParaRPr lang="ru-RU" i="1" dirty="0"/>
          </a:p>
          <a:p>
            <a:pPr algn="ctr">
              <a:tabLst>
                <a:tab pos="5559425" algn="l"/>
              </a:tabLst>
            </a:pPr>
            <a:r>
              <a:rPr lang="ru-RU" sz="8000" i="1" dirty="0"/>
              <a:t>Примеры: </a:t>
            </a:r>
          </a:p>
          <a:p>
            <a:pPr algn="ctr"/>
            <a:endParaRPr lang="ru-RU" sz="8000" i="1" dirty="0"/>
          </a:p>
          <a:p>
            <a:pPr algn="ctr"/>
            <a:r>
              <a:rPr lang="ru-RU" sz="8000" u="sng" dirty="0"/>
              <a:t>Поворчал</a:t>
            </a:r>
            <a:r>
              <a:rPr lang="ru-RU" sz="8000" dirty="0"/>
              <a:t> он, </a:t>
            </a:r>
            <a:r>
              <a:rPr lang="ru-RU" sz="8000" b="1" dirty="0"/>
              <a:t>да</a:t>
            </a:r>
            <a:r>
              <a:rPr lang="ru-RU" sz="8000" dirty="0"/>
              <a:t> и не </a:t>
            </a:r>
            <a:r>
              <a:rPr lang="ru-RU" sz="8000" u="sng" dirty="0"/>
              <a:t>посмел ослушаться.</a:t>
            </a:r>
          </a:p>
          <a:p>
            <a:pPr algn="just"/>
            <a:endParaRPr lang="ru-RU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386921" y="285728"/>
            <a:ext cx="8203464" cy="621510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900" b="0" dirty="0"/>
              <a:t>7. </a:t>
            </a:r>
            <a:r>
              <a:rPr lang="ru-RU" sz="4900" cap="none" dirty="0">
                <a:solidFill>
                  <a:schemeClr val="tx1"/>
                </a:solidFill>
                <a:latin typeface="Calibri" pitchFamily="34" charset="0"/>
              </a:rPr>
              <a:t>Перед </a:t>
            </a:r>
            <a:r>
              <a:rPr lang="ru-RU" sz="4900" b="0" cap="none" dirty="0">
                <a:solidFill>
                  <a:schemeClr val="tx1"/>
                </a:solidFill>
                <a:latin typeface="Constantia" pitchFamily="18" charset="0"/>
              </a:rPr>
              <a:t>второй частью двойных </a:t>
            </a:r>
            <a:r>
              <a:rPr lang="ru-RU" sz="4900" b="0" cap="none" dirty="0">
                <a:solidFill>
                  <a:schemeClr val="tx1"/>
                </a:solidFill>
                <a:latin typeface="+mn-lt"/>
              </a:rPr>
              <a:t>союзов, соединяющих однородные члены, ставится запятая.</a:t>
            </a:r>
            <a:br>
              <a:rPr lang="ru-RU" sz="4900" cap="none" dirty="0">
                <a:solidFill>
                  <a:schemeClr val="tx1"/>
                </a:solidFill>
                <a:latin typeface="Calibri" pitchFamily="34" charset="0"/>
              </a:rPr>
            </a:br>
            <a: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Не только… </a:t>
            </a:r>
            <a:r>
              <a:rPr lang="ru-RU" sz="4900" u="sng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,</a:t>
            </a:r>
            <a: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но и …</a:t>
            </a:r>
            <a:b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как … , так и …</a:t>
            </a:r>
            <a:b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хотя и … , но …</a:t>
            </a:r>
            <a:b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если не … , то …</a:t>
            </a:r>
            <a:b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не столько … , сколько …</a:t>
            </a:r>
            <a:b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r>
              <a:rPr lang="ru-RU" sz="49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 </a:t>
            </a:r>
            <a:br>
              <a:rPr lang="ru-RU" sz="48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br>
              <a:rPr lang="ru-RU" sz="48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br>
              <a:rPr lang="ru-RU" sz="4800" cap="none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</a:br>
            <a:br>
              <a:rPr lang="ru-RU" sz="4800" dirty="0"/>
            </a:br>
            <a:br>
              <a:rPr lang="ru-RU" sz="4800" cap="none" dirty="0">
                <a:solidFill>
                  <a:schemeClr val="tx1"/>
                </a:solidFill>
                <a:latin typeface="Calibri" pitchFamily="34" charset="0"/>
              </a:rPr>
            </a:br>
            <a:endParaRPr lang="ru-RU" sz="4800" cap="none" dirty="0">
              <a:solidFill>
                <a:schemeClr val="tx1"/>
              </a:solidFill>
              <a:latin typeface="Constantia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95300" y="320040"/>
            <a:ext cx="7842250" cy="53719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Примеры: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95300" y="928670"/>
            <a:ext cx="7842250" cy="5527066"/>
          </a:xfrm>
        </p:spPr>
        <p:txBody>
          <a:bodyPr>
            <a:normAutofit lnSpcReduction="10000"/>
          </a:bodyPr>
          <a:lstStyle/>
          <a:p>
            <a:r>
              <a:rPr lang="ru-RU" i="1" dirty="0"/>
              <a:t>Сегодня на улице </a:t>
            </a:r>
            <a:r>
              <a:rPr lang="ru-RU" i="1" dirty="0">
                <a:latin typeface="Arial Black" pitchFamily="34" charset="0"/>
              </a:rPr>
              <a:t>не только </a:t>
            </a:r>
            <a:r>
              <a:rPr lang="ru-RU" i="1" u="sng" dirty="0"/>
              <a:t>прохладно </a:t>
            </a:r>
            <a:r>
              <a:rPr lang="ru-RU" i="1" dirty="0"/>
              <a:t>, </a:t>
            </a:r>
            <a:r>
              <a:rPr lang="ru-RU" i="1" dirty="0">
                <a:latin typeface="Arial Black" pitchFamily="34" charset="0"/>
              </a:rPr>
              <a:t>но и</a:t>
            </a:r>
            <a:r>
              <a:rPr lang="ru-RU" i="1" dirty="0"/>
              <a:t> </a:t>
            </a:r>
            <a:r>
              <a:rPr lang="ru-RU" i="1" u="sng" dirty="0"/>
              <a:t>ветрено. </a:t>
            </a:r>
            <a:r>
              <a:rPr lang="ru-RU" i="1" dirty="0"/>
              <a:t>[</a:t>
            </a:r>
            <a:r>
              <a:rPr lang="ru-RU" i="1" dirty="0">
                <a:latin typeface="Arial Black" pitchFamily="34" charset="0"/>
              </a:rPr>
              <a:t>не только </a:t>
            </a:r>
            <a:r>
              <a:rPr lang="ru-RU" i="1" dirty="0"/>
              <a:t>О</a:t>
            </a:r>
            <a:r>
              <a:rPr lang="ru-RU" i="1" dirty="0">
                <a:latin typeface="Arial Black" pitchFamily="34" charset="0"/>
              </a:rPr>
              <a:t>, но и </a:t>
            </a:r>
            <a:r>
              <a:rPr lang="ru-RU" i="1" dirty="0"/>
              <a:t>О].</a:t>
            </a:r>
          </a:p>
          <a:p>
            <a:r>
              <a:rPr lang="ru-RU" i="1" dirty="0"/>
              <a:t>Пушкин создал замечательные произведения </a:t>
            </a:r>
            <a:r>
              <a:rPr lang="ru-RU" i="1" dirty="0">
                <a:latin typeface="Arial Black" pitchFamily="34" charset="0"/>
              </a:rPr>
              <a:t>как </a:t>
            </a:r>
            <a:r>
              <a:rPr lang="ru-RU" i="1" u="sng" dirty="0"/>
              <a:t>в стихах</a:t>
            </a:r>
            <a:r>
              <a:rPr lang="ru-RU" i="1" dirty="0"/>
              <a:t>, </a:t>
            </a:r>
            <a:r>
              <a:rPr lang="ru-RU" i="1" dirty="0">
                <a:latin typeface="Arial Black" pitchFamily="34" charset="0"/>
              </a:rPr>
              <a:t>так и </a:t>
            </a:r>
            <a:r>
              <a:rPr lang="ru-RU" i="1" dirty="0"/>
              <a:t>в </a:t>
            </a:r>
            <a:r>
              <a:rPr lang="ru-RU" i="1" u="sng" dirty="0"/>
              <a:t>прозе</a:t>
            </a:r>
            <a:r>
              <a:rPr lang="ru-RU" i="1" dirty="0"/>
              <a:t>.                        [</a:t>
            </a:r>
            <a:r>
              <a:rPr lang="ru-RU" i="1" dirty="0">
                <a:latin typeface="Arial Black" pitchFamily="34" charset="0"/>
              </a:rPr>
              <a:t>как </a:t>
            </a:r>
            <a:r>
              <a:rPr lang="ru-RU" i="1" dirty="0"/>
              <a:t>О</a:t>
            </a:r>
            <a:r>
              <a:rPr lang="ru-RU" i="1" dirty="0">
                <a:latin typeface="Arial Black" pitchFamily="34" charset="0"/>
              </a:rPr>
              <a:t>, так и  </a:t>
            </a:r>
            <a:r>
              <a:rPr lang="ru-RU" i="1" dirty="0"/>
              <a:t>О].</a:t>
            </a:r>
          </a:p>
          <a:p>
            <a:r>
              <a:rPr lang="ru-RU" i="1" dirty="0"/>
              <a:t>Туристы </a:t>
            </a:r>
            <a:r>
              <a:rPr lang="ru-RU" i="1" dirty="0">
                <a:latin typeface="Arial Black" pitchFamily="34" charset="0"/>
              </a:rPr>
              <a:t>хотя</a:t>
            </a:r>
            <a:r>
              <a:rPr lang="ru-RU" i="1" dirty="0"/>
              <a:t> </a:t>
            </a:r>
            <a:r>
              <a:rPr lang="ru-RU" i="1" dirty="0">
                <a:latin typeface="Arial Black" pitchFamily="34" charset="0"/>
              </a:rPr>
              <a:t>и </a:t>
            </a:r>
            <a:r>
              <a:rPr lang="ru-RU" i="1" u="sng" dirty="0"/>
              <a:t>устали</a:t>
            </a:r>
            <a:r>
              <a:rPr lang="ru-RU" i="1" dirty="0"/>
              <a:t>, </a:t>
            </a:r>
            <a:r>
              <a:rPr lang="ru-RU" i="1" dirty="0">
                <a:latin typeface="Arial Black" pitchFamily="34" charset="0"/>
              </a:rPr>
              <a:t>но</a:t>
            </a:r>
            <a:r>
              <a:rPr lang="ru-RU" i="1" dirty="0"/>
              <a:t> </a:t>
            </a:r>
            <a:r>
              <a:rPr lang="ru-RU" i="1" u="sng" dirty="0"/>
              <a:t>продолжали</a:t>
            </a:r>
            <a:r>
              <a:rPr lang="ru-RU" i="1" dirty="0"/>
              <a:t> внимательно рассматривать экспонаты музея.[</a:t>
            </a:r>
            <a:r>
              <a:rPr lang="ru-RU" i="1" dirty="0">
                <a:latin typeface="Arial Black" pitchFamily="34" charset="0"/>
              </a:rPr>
              <a:t>хотя и </a:t>
            </a:r>
            <a:r>
              <a:rPr lang="ru-RU" i="1" dirty="0"/>
              <a:t>О</a:t>
            </a:r>
            <a:r>
              <a:rPr lang="ru-RU" i="1" dirty="0">
                <a:latin typeface="Arial Black" pitchFamily="34" charset="0"/>
              </a:rPr>
              <a:t>, но </a:t>
            </a:r>
            <a:r>
              <a:rPr lang="ru-RU" i="1" dirty="0"/>
              <a:t>О].</a:t>
            </a:r>
          </a:p>
          <a:p>
            <a:r>
              <a:rPr lang="ru-RU" i="1" dirty="0"/>
              <a:t>Он ощущал </a:t>
            </a:r>
            <a:r>
              <a:rPr lang="ru-RU" b="1" i="1" dirty="0">
                <a:latin typeface="Arial Black" pitchFamily="34" charset="0"/>
              </a:rPr>
              <a:t>если не </a:t>
            </a:r>
            <a:r>
              <a:rPr lang="ru-RU" i="1" u="sng" dirty="0"/>
              <a:t>скуку , </a:t>
            </a:r>
            <a:r>
              <a:rPr lang="ru-RU" b="1" i="1" dirty="0">
                <a:latin typeface="Arial Black" pitchFamily="34" charset="0"/>
              </a:rPr>
              <a:t>то</a:t>
            </a:r>
            <a:r>
              <a:rPr lang="ru-RU" b="1" i="1" dirty="0"/>
              <a:t> </a:t>
            </a:r>
            <a:r>
              <a:rPr lang="ru-RU" i="1" dirty="0"/>
              <a:t>некоторую </a:t>
            </a:r>
            <a:r>
              <a:rPr lang="ru-RU" i="1" u="sng" dirty="0"/>
              <a:t>усталость.</a:t>
            </a:r>
            <a:r>
              <a:rPr lang="ru-RU" i="1" dirty="0"/>
              <a:t> [</a:t>
            </a:r>
            <a:r>
              <a:rPr lang="ru-RU" i="1" dirty="0">
                <a:latin typeface="Arial Black" pitchFamily="34" charset="0"/>
              </a:rPr>
              <a:t>если не </a:t>
            </a:r>
            <a:r>
              <a:rPr lang="ru-RU" i="1" dirty="0"/>
              <a:t>О</a:t>
            </a:r>
            <a:r>
              <a:rPr lang="ru-RU" i="1" dirty="0">
                <a:latin typeface="Arial Black" pitchFamily="34" charset="0"/>
              </a:rPr>
              <a:t>, то </a:t>
            </a:r>
            <a:r>
              <a:rPr lang="ru-RU" i="1" dirty="0"/>
              <a:t>О].</a:t>
            </a:r>
          </a:p>
          <a:p>
            <a:r>
              <a:rPr lang="ru-RU" i="1" dirty="0"/>
              <a:t>Его речь была </a:t>
            </a:r>
            <a:r>
              <a:rPr lang="ru-RU" b="1" i="1" dirty="0">
                <a:latin typeface="Arial Black" pitchFamily="34" charset="0"/>
              </a:rPr>
              <a:t>не столько </a:t>
            </a:r>
            <a:r>
              <a:rPr lang="ru-RU" i="1" u="sng" dirty="0"/>
              <a:t>о политике, </a:t>
            </a:r>
            <a:r>
              <a:rPr lang="ru-RU" b="1" i="1" dirty="0">
                <a:latin typeface="Arial Black" pitchFamily="34" charset="0"/>
              </a:rPr>
              <a:t>сколько</a:t>
            </a:r>
            <a:r>
              <a:rPr lang="ru-RU" i="1" u="sng" dirty="0"/>
              <a:t> об отношениях </a:t>
            </a:r>
            <a:r>
              <a:rPr lang="ru-RU" i="1" dirty="0"/>
              <a:t>между людьми.[</a:t>
            </a:r>
            <a:r>
              <a:rPr lang="ru-RU" i="1" dirty="0">
                <a:latin typeface="Arial Black" pitchFamily="34" charset="0"/>
              </a:rPr>
              <a:t>не столько </a:t>
            </a:r>
            <a:r>
              <a:rPr lang="ru-RU" i="1" dirty="0"/>
              <a:t>О</a:t>
            </a:r>
            <a:r>
              <a:rPr lang="ru-RU" i="1" dirty="0">
                <a:latin typeface="Arial Black" pitchFamily="34" charset="0"/>
              </a:rPr>
              <a:t>, сколько </a:t>
            </a:r>
            <a:r>
              <a:rPr lang="ru-RU" i="1" dirty="0"/>
              <a:t>О].</a:t>
            </a:r>
          </a:p>
          <a:p>
            <a:endParaRPr lang="ru-RU" i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Обратите внимание: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609416"/>
            <a:ext cx="8243914" cy="4846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/>
              <a:t>Запятая ставится не перед началом двойного союза, а только перед его второй частью.</a:t>
            </a:r>
          </a:p>
          <a:p>
            <a:pPr>
              <a:buNone/>
            </a:pPr>
            <a:r>
              <a:rPr lang="ru-RU" sz="2800" dirty="0"/>
              <a:t>Части двойных союзов </a:t>
            </a:r>
            <a:r>
              <a:rPr lang="ru-RU" sz="2800" b="1" dirty="0"/>
              <a:t>«не только …, но и …»; «как … , так и …»</a:t>
            </a:r>
            <a:r>
              <a:rPr lang="ru-RU" sz="2800" dirty="0"/>
              <a:t> являются постоянными.</a:t>
            </a:r>
          </a:p>
          <a:p>
            <a:pPr>
              <a:buNone/>
            </a:pPr>
            <a:r>
              <a:rPr lang="ru-RU" sz="2800" b="1" dirty="0"/>
              <a:t>Нельзя заменять никакие слова в их составе и создавать неправильные пары двойных союзов: «не только … , а также …» </a:t>
            </a:r>
            <a:r>
              <a:rPr lang="ru-RU" sz="2800" dirty="0"/>
              <a:t>(вместо «не только …, но и …»), </a:t>
            </a:r>
            <a:r>
              <a:rPr lang="ru-RU" sz="2800" b="1" dirty="0"/>
              <a:t>«как … , а также …» (в</a:t>
            </a:r>
            <a:r>
              <a:rPr lang="ru-RU" sz="2800" dirty="0"/>
              <a:t>место «как… , так и …»</a:t>
            </a:r>
            <a:r>
              <a:rPr lang="ru-RU" sz="2800" b="1" dirty="0"/>
              <a:t>).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320040"/>
            <a:ext cx="7842250" cy="1394448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accent5">
                    <a:lumMod val="75000"/>
                  </a:schemeClr>
                </a:solidFill>
              </a:rPr>
              <a:t>Пунктуация в сложносочинённом предложении, части которого соединяет сочинительный союз </a:t>
            </a:r>
            <a:r>
              <a:rPr lang="ru-RU" sz="2800" dirty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2143116"/>
            <a:ext cx="7842250" cy="431262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3200" dirty="0">
                <a:solidFill>
                  <a:srgbClr val="FF0000"/>
                </a:solidFill>
                <a:latin typeface="Constantia" pitchFamily="18" charset="0"/>
              </a:rPr>
              <a:t>Если сочинительный союз </a:t>
            </a:r>
            <a:r>
              <a:rPr lang="ru-RU" sz="3200" b="1" dirty="0">
                <a:solidFill>
                  <a:srgbClr val="FF0000"/>
                </a:solidFill>
                <a:latin typeface="Constantia" pitchFamily="18" charset="0"/>
              </a:rPr>
              <a:t>И соединяет части сложносочинённого предложения </a:t>
            </a:r>
            <a:r>
              <a:rPr lang="ru-RU" sz="3200" dirty="0">
                <a:solidFill>
                  <a:srgbClr val="FF0000"/>
                </a:solidFill>
                <a:latin typeface="Constantia" pitchFamily="18" charset="0"/>
              </a:rPr>
              <a:t>, то мы </a:t>
            </a:r>
            <a:r>
              <a:rPr lang="ru-RU" sz="3200" b="1" dirty="0">
                <a:solidFill>
                  <a:srgbClr val="FF0000"/>
                </a:solidFill>
                <a:latin typeface="Constantia" pitchFamily="18" charset="0"/>
              </a:rPr>
              <a:t>ставим запятую перед союзом И.</a:t>
            </a:r>
          </a:p>
          <a:p>
            <a:pPr algn="ctr">
              <a:buNone/>
            </a:pPr>
            <a:endParaRPr lang="ru-RU" sz="3200" i="1" u="sng" dirty="0">
              <a:latin typeface="Constantia" pitchFamily="18" charset="0"/>
            </a:endParaRPr>
          </a:p>
          <a:p>
            <a:pPr algn="ctr">
              <a:buNone/>
            </a:pPr>
            <a:r>
              <a:rPr lang="ru-RU" i="1" u="sng" dirty="0">
                <a:latin typeface="Constantia" pitchFamily="18" charset="0"/>
              </a:rPr>
              <a:t>Пример:</a:t>
            </a:r>
          </a:p>
          <a:p>
            <a:pPr algn="just">
              <a:buNone/>
            </a:pPr>
            <a:r>
              <a:rPr lang="ru-RU" sz="2800" i="1" dirty="0">
                <a:latin typeface="Constantia" pitchFamily="18" charset="0"/>
              </a:rPr>
              <a:t>Прямо к этому саду протянулась долгожданная прокуратором лунная дорога</a:t>
            </a:r>
            <a:r>
              <a:rPr lang="ru-RU" sz="2800" i="1" u="sng" dirty="0">
                <a:latin typeface="Constantia" pitchFamily="18" charset="0"/>
              </a:rPr>
              <a:t> , </a:t>
            </a:r>
            <a:r>
              <a:rPr lang="ru-RU" sz="2800" b="1" i="1" dirty="0">
                <a:latin typeface="Constantia" pitchFamily="18" charset="0"/>
              </a:rPr>
              <a:t>и </a:t>
            </a:r>
            <a:r>
              <a:rPr lang="ru-RU" sz="2800" i="1" dirty="0">
                <a:latin typeface="Constantia" pitchFamily="18" charset="0"/>
              </a:rPr>
              <a:t>первым по ней кинулся бежать остроухий пёс. </a:t>
            </a:r>
            <a:r>
              <a:rPr lang="ru-RU" sz="1700" i="1" dirty="0">
                <a:latin typeface="Constantia" pitchFamily="18" charset="0"/>
              </a:rPr>
              <a:t>(М. Булгаков)</a:t>
            </a:r>
          </a:p>
          <a:p>
            <a:pPr algn="just">
              <a:buNone/>
            </a:pPr>
            <a:endParaRPr lang="ru-RU" sz="2400" i="1" dirty="0">
              <a:latin typeface="Constantia" pitchFamily="18" charset="0"/>
            </a:endParaRPr>
          </a:p>
          <a:p>
            <a:pPr algn="just">
              <a:buNone/>
            </a:pPr>
            <a:r>
              <a:rPr lang="ru-RU" sz="2400" i="1" dirty="0">
                <a:latin typeface="Constantia" pitchFamily="18" charset="0"/>
              </a:rPr>
              <a:t>(В предложении сочинительный союз И соединяет два простых предложения в составе сложносочинённого (две грамматические основы: «протянулась дорога», «кинулся бежать пёс»), поэтому мы ставим запятую перед союзом И.)</a:t>
            </a:r>
            <a:endParaRPr lang="ru-RU" sz="1700" i="1" dirty="0">
              <a:latin typeface="Constantia" pitchFamily="18" charset="0"/>
            </a:endParaRPr>
          </a:p>
          <a:p>
            <a:pPr algn="ctr">
              <a:buNone/>
            </a:pPr>
            <a:r>
              <a:rPr lang="ru-RU" sz="3200" b="1" dirty="0">
                <a:latin typeface="Constantia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0" dirty="0">
                <a:solidFill>
                  <a:schemeClr val="accent6">
                    <a:lumMod val="50000"/>
                  </a:schemeClr>
                </a:solidFill>
              </a:rPr>
              <a:t>Отсутствие запятой </a:t>
            </a:r>
            <a:r>
              <a:rPr lang="ru-RU" b="0">
                <a:solidFill>
                  <a:schemeClr val="accent6">
                    <a:lumMod val="50000"/>
                  </a:schemeClr>
                </a:solidFill>
              </a:rPr>
              <a:t>перед союзом и в ССП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/>
              <a:t>Если части сложносочинённого предложения объединены каким-либо общим для них элементом, запятая перед союзами </a:t>
            </a:r>
            <a:r>
              <a:rPr lang="ru-RU" sz="4000" b="1" dirty="0"/>
              <a:t>И, ДА (=И), ЛИБО не ставится.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14290"/>
            <a:ext cx="7842250" cy="15001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Запятая перед союзом И в сложносочинённом предложении не ставится в следующих случаях: 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</a:rPr>
            </a:b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2406" y="1643050"/>
            <a:ext cx="7842250" cy="5214950"/>
          </a:xfrm>
        </p:spPr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ru-RU" b="1" dirty="0"/>
              <a:t>Общий второстепенный член предложения. </a:t>
            </a:r>
            <a:r>
              <a:rPr lang="ru-RU" b="1" i="1" dirty="0"/>
              <a:t>В гавани</a:t>
            </a:r>
            <a:r>
              <a:rPr lang="ru-RU" i="1" dirty="0"/>
              <a:t> огни фонарей столпились в разноцветную группу </a:t>
            </a:r>
            <a:r>
              <a:rPr lang="ru-RU" b="1" i="1" dirty="0"/>
              <a:t>и</a:t>
            </a:r>
            <a:r>
              <a:rPr lang="ru-RU" i="1" dirty="0"/>
              <a:t> видны были стволы мачт. </a:t>
            </a:r>
            <a:r>
              <a:rPr lang="ru-RU" sz="1400" i="1" dirty="0"/>
              <a:t>(М. Горький) </a:t>
            </a:r>
            <a:r>
              <a:rPr lang="ru-RU" sz="2000" i="1" dirty="0"/>
              <a:t>[</a:t>
            </a:r>
            <a:r>
              <a:rPr lang="ru-RU" sz="2000" i="1" u="sng" dirty="0"/>
              <a:t>Общий </a:t>
            </a:r>
            <a:r>
              <a:rPr lang="ru-RU" sz="2000" i="1" u="sng" dirty="0" err="1"/>
              <a:t>второст.чл</a:t>
            </a:r>
            <a:r>
              <a:rPr lang="ru-RU" sz="2000" i="1" dirty="0"/>
              <a:t>.- =] и [=  -].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b="1" dirty="0"/>
              <a:t>Общая придаточная часть сложноподчинённого предложения.           </a:t>
            </a:r>
            <a:r>
              <a:rPr lang="ru-RU" b="1" i="1" dirty="0"/>
              <a:t>Когда Каштанка проснулась,</a:t>
            </a:r>
            <a:r>
              <a:rPr lang="ru-RU" i="1" dirty="0"/>
              <a:t> было уже светло и с улицы доносился шум, какой бывает только днём. </a:t>
            </a:r>
            <a:r>
              <a:rPr lang="ru-RU" sz="1400" i="1" dirty="0"/>
              <a:t>(А. Чехов)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b="1" dirty="0"/>
              <a:t>Общее вводное слово или вводное предложение</a:t>
            </a:r>
            <a:r>
              <a:rPr lang="ru-RU" b="1" i="1" dirty="0"/>
              <a:t>. Как это часто бывает, </a:t>
            </a:r>
            <a:r>
              <a:rPr lang="ru-RU" i="1" dirty="0"/>
              <a:t>вспоминается плохое и з</a:t>
            </a:r>
            <a:r>
              <a:rPr lang="ru-RU" b="1" i="1" dirty="0"/>
              <a:t>абывается хорошее.</a:t>
            </a:r>
            <a:r>
              <a:rPr lang="ru-RU" b="1" dirty="0"/>
              <a:t> </a:t>
            </a:r>
          </a:p>
          <a:p>
            <a:pPr algn="just"/>
            <a:endParaRPr lang="ru-RU" sz="2000" b="1" dirty="0"/>
          </a:p>
          <a:p>
            <a:pPr>
              <a:buNone/>
            </a:pPr>
            <a:endParaRPr lang="ru-RU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Формулировка задания: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Расставьте знаки препинания. Укажите два предложения, в которых нужно поставить </a:t>
            </a:r>
            <a:r>
              <a:rPr lang="ru-RU" b="1" dirty="0">
                <a:latin typeface="Arial Black" pitchFamily="34" charset="0"/>
              </a:rPr>
              <a:t>ОДНУ</a:t>
            </a:r>
            <a:r>
              <a:rPr lang="ru-RU" dirty="0"/>
              <a:t> запятую. Запишите номера этих предложений.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285728"/>
            <a:ext cx="8458228" cy="6170008"/>
          </a:xfrm>
        </p:spPr>
        <p:txBody>
          <a:bodyPr>
            <a:normAutofit fontScale="92500"/>
          </a:bodyPr>
          <a:lstStyle/>
          <a:p>
            <a:pPr marL="514350" indent="-514350">
              <a:buNone/>
            </a:pPr>
            <a:r>
              <a:rPr lang="ru-RU" b="1" dirty="0">
                <a:solidFill>
                  <a:schemeClr val="bg2">
                    <a:lumMod val="50000"/>
                  </a:schemeClr>
                </a:solidFill>
              </a:rPr>
              <a:t>4. </a:t>
            </a:r>
            <a:r>
              <a:rPr lang="ru-RU" b="1" dirty="0"/>
              <a:t>Вопросительные предложения. </a:t>
            </a:r>
            <a:r>
              <a:rPr lang="ru-RU" i="1" dirty="0"/>
              <a:t>Когда состоится родительское собрание и какова повестка дня?</a:t>
            </a:r>
          </a:p>
          <a:p>
            <a:pPr marL="514350" indent="-514350">
              <a:buNone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5</a:t>
            </a:r>
            <a:r>
              <a:rPr lang="ru-RU" b="1" dirty="0"/>
              <a:t>. Побудительные предложения.</a:t>
            </a:r>
            <a:r>
              <a:rPr lang="ru-RU" i="1" dirty="0"/>
              <a:t> </a:t>
            </a:r>
            <a:r>
              <a:rPr lang="ru-RU" b="1" i="1" dirty="0"/>
              <a:t>Пусть кончится </a:t>
            </a:r>
            <a:r>
              <a:rPr lang="ru-RU" i="1" dirty="0"/>
              <a:t>зима и </a:t>
            </a:r>
            <a:r>
              <a:rPr lang="ru-RU" b="1" i="1" dirty="0"/>
              <a:t>наступит </a:t>
            </a:r>
            <a:r>
              <a:rPr lang="ru-RU" i="1" dirty="0"/>
              <a:t>весна!</a:t>
            </a:r>
          </a:p>
          <a:p>
            <a:pPr marL="514350" indent="-514350">
              <a:buNone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6. </a:t>
            </a:r>
            <a:r>
              <a:rPr lang="ru-RU" b="1" dirty="0"/>
              <a:t>Восклицательные предложения. </a:t>
            </a:r>
            <a:r>
              <a:rPr lang="ru-RU" i="1" dirty="0"/>
              <a:t>Как ярко светит солнце и как ласков летний ветерок! </a:t>
            </a:r>
          </a:p>
          <a:p>
            <a:pPr marL="514350" indent="-51435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7. </a:t>
            </a:r>
            <a:r>
              <a:rPr lang="ru-RU" b="1" dirty="0"/>
              <a:t>Неопределённо-личные предложения. </a:t>
            </a:r>
            <a:r>
              <a:rPr lang="ru-RU" i="1" dirty="0"/>
              <a:t>В соответствии с иерархией чинов </a:t>
            </a:r>
            <a:r>
              <a:rPr lang="ru-RU" b="1" i="1" dirty="0"/>
              <a:t>видели</a:t>
            </a:r>
            <a:r>
              <a:rPr lang="ru-RU" i="1" dirty="0"/>
              <a:t> перед собой почти пустые блюда и дорогими винами их вообще иногда </a:t>
            </a:r>
            <a:r>
              <a:rPr lang="ru-RU" b="1" i="1" dirty="0"/>
              <a:t>обносили.</a:t>
            </a:r>
            <a:r>
              <a:rPr lang="ru-RU" i="1" dirty="0"/>
              <a:t> </a:t>
            </a:r>
            <a:r>
              <a:rPr lang="ru-RU" sz="1500" i="1" dirty="0"/>
              <a:t>(по Ю. Лотману)</a:t>
            </a:r>
          </a:p>
          <a:p>
            <a:pPr marL="514350" indent="-514350">
              <a:buAutoNum type="arabicPeriod" startAt="8"/>
            </a:pPr>
            <a:r>
              <a:rPr lang="ru-RU" dirty="0"/>
              <a:t>Безличные предложения, имеющие </a:t>
            </a:r>
            <a:r>
              <a:rPr lang="ru-RU" b="1" dirty="0"/>
              <a:t>синонимичные сказуемые: </a:t>
            </a:r>
            <a:r>
              <a:rPr lang="ru-RU" b="1" i="1" dirty="0"/>
              <a:t>Необходимо </a:t>
            </a:r>
            <a:r>
              <a:rPr lang="ru-RU" i="1" dirty="0"/>
              <a:t>внимательно вычитать рукопись и </a:t>
            </a:r>
            <a:r>
              <a:rPr lang="ru-RU" b="1" i="1" dirty="0"/>
              <a:t>нужно</a:t>
            </a:r>
            <a:r>
              <a:rPr lang="ru-RU" i="1" dirty="0"/>
              <a:t> внести все авторские поправки.</a:t>
            </a:r>
          </a:p>
          <a:p>
            <a:pPr marL="514350" indent="-514350">
              <a:buNone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9. </a:t>
            </a:r>
            <a:r>
              <a:rPr lang="ru-RU" b="1" dirty="0"/>
              <a:t>Назывные предложения: </a:t>
            </a:r>
            <a:r>
              <a:rPr lang="ru-RU" b="1" i="1" dirty="0"/>
              <a:t>мороз </a:t>
            </a:r>
            <a:r>
              <a:rPr lang="ru-RU" i="1" dirty="0"/>
              <a:t>и </a:t>
            </a:r>
            <a:r>
              <a:rPr lang="ru-RU" b="1" i="1" dirty="0"/>
              <a:t>солнце… </a:t>
            </a:r>
            <a:r>
              <a:rPr lang="ru-RU" sz="1500" i="1" dirty="0"/>
              <a:t>(А. Пушкин)</a:t>
            </a:r>
            <a:endParaRPr lang="ru-RU" sz="15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ru-RU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95300" y="320040"/>
            <a:ext cx="8386790" cy="6323670"/>
          </a:xfrm>
        </p:spPr>
        <p:txBody>
          <a:bodyPr>
            <a:normAutofit/>
          </a:bodyPr>
          <a:lstStyle/>
          <a:p>
            <a:pPr algn="ctr"/>
            <a:r>
              <a:rPr lang="ru-RU" sz="3600" b="0" dirty="0">
                <a:solidFill>
                  <a:schemeClr val="accent1">
                    <a:lumMod val="75000"/>
                  </a:schemeClr>
                </a:solidFill>
              </a:rPr>
              <a:t>Если части сложносочинённого предложения объединены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общим второстепенным членом предложения, запятая </a:t>
            </a:r>
            <a:r>
              <a:rPr lang="ru-RU" sz="3600" b="0" dirty="0">
                <a:solidFill>
                  <a:schemeClr val="accent1">
                    <a:lumMod val="75000"/>
                  </a:schemeClr>
                </a:solidFill>
              </a:rPr>
              <a:t>перед союзами</a:t>
            </a:r>
            <a:r>
              <a:rPr lang="ru-RU" b="0" dirty="0">
                <a:solidFill>
                  <a:schemeClr val="accent1">
                    <a:lumMod val="75000"/>
                  </a:schemeClr>
                </a:solidFill>
              </a:rPr>
              <a:t>         </a:t>
            </a:r>
            <a:r>
              <a:rPr lang="ru-RU" b="0" dirty="0">
                <a:solidFill>
                  <a:srgbClr val="FF0000"/>
                </a:solidFill>
                <a:latin typeface="Arial Black" pitchFamily="34" charset="0"/>
              </a:rPr>
              <a:t>И, ДА (= И), ИЛИ, ЛИБО, </a:t>
            </a:r>
            <a:r>
              <a:rPr lang="ru-RU" sz="3600" b="0" dirty="0">
                <a:solidFill>
                  <a:schemeClr val="accent1">
                    <a:lumMod val="75000"/>
                  </a:schemeClr>
                </a:solidFill>
              </a:rPr>
              <a:t>соединяющими простые предложения в сложносочинённом предложении</a:t>
            </a:r>
            <a:r>
              <a:rPr lang="ru-RU" b="0" dirty="0">
                <a:solidFill>
                  <a:schemeClr val="accent1">
                    <a:lumMod val="75000"/>
                  </a:schemeClr>
                </a:solidFill>
              </a:rPr>
              <a:t>,</a:t>
            </a:r>
            <a:r>
              <a:rPr lang="ru-RU" b="0" dirty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srgbClr val="FF0000"/>
                </a:solidFill>
              </a:rPr>
              <a:t>не ставится.        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>
                <a:solidFill>
                  <a:srgbClr val="FF0000"/>
                </a:solidFill>
              </a:rPr>
              <a:t> </a:t>
            </a:r>
            <a:endParaRPr lang="ru-RU" b="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Алгоритм выполнения </a:t>
            </a:r>
            <a:br>
              <a:rPr lang="ru-RU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задания 16: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609416"/>
            <a:ext cx="8458228" cy="5034294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Выделите грамматические основы в предложении (это действие поможет определить, какая перед вами синтаксическая конструкция):</a:t>
            </a:r>
          </a:p>
          <a:p>
            <a:pPr marL="514350" indent="-514350"/>
            <a:r>
              <a:rPr lang="ru-RU" dirty="0"/>
              <a:t>простое предложение (в нём одна грамматическая основа);</a:t>
            </a:r>
          </a:p>
          <a:p>
            <a:pPr marL="514350" indent="-514350"/>
            <a:r>
              <a:rPr lang="ru-RU" dirty="0"/>
              <a:t>сложное (в нём две и более грамматические основы).</a:t>
            </a:r>
          </a:p>
          <a:p>
            <a:pPr marL="514350" indent="-514350">
              <a:buNone/>
            </a:pPr>
            <a:r>
              <a:rPr lang="ru-RU" sz="2200" dirty="0">
                <a:solidFill>
                  <a:schemeClr val="tx2"/>
                </a:solidFill>
              </a:rPr>
              <a:t>2</a:t>
            </a:r>
            <a:r>
              <a:rPr lang="ru-RU" dirty="0">
                <a:solidFill>
                  <a:schemeClr val="tx2"/>
                </a:solidFill>
              </a:rPr>
              <a:t>.   </a:t>
            </a:r>
            <a:r>
              <a:rPr lang="ru-RU" dirty="0"/>
              <a:t>Помните о том, что следует отличать простое предложение с однородными сказуемыми от сложносочинённого:</a:t>
            </a:r>
          </a:p>
          <a:p>
            <a:pPr marL="514350" indent="-514350"/>
            <a:r>
              <a:rPr lang="ru-RU" dirty="0"/>
              <a:t>если в предложении есть однородные сказуемые, то названные ими действия совершает ОДНО лицо;</a:t>
            </a:r>
          </a:p>
          <a:p>
            <a:pPr marL="514350" indent="-514350"/>
            <a:r>
              <a:rPr lang="ru-RU" dirty="0"/>
              <a:t>если предложение является сложносочинённым, то в нём РАЗНЫЕ лица совершают названные действия. 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0968" y="214290"/>
            <a:ext cx="8429684" cy="6643710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>
                <a:solidFill>
                  <a:schemeClr val="tx2"/>
                </a:solidFill>
              </a:rPr>
              <a:t>3. О</a:t>
            </a:r>
            <a:r>
              <a:rPr lang="ru-RU" dirty="0"/>
              <a:t>пределите, нужна ли запятая перед союзом </a:t>
            </a:r>
            <a:r>
              <a:rPr lang="ru-RU" b="1" dirty="0">
                <a:latin typeface="Arial Black" pitchFamily="34" charset="0"/>
              </a:rPr>
              <a:t>И </a:t>
            </a:r>
            <a:r>
              <a:rPr lang="ru-RU" b="1" dirty="0"/>
              <a:t>:</a:t>
            </a:r>
          </a:p>
          <a:p>
            <a:pPr algn="just"/>
            <a:r>
              <a:rPr lang="ru-RU" dirty="0"/>
              <a:t>запятая</a:t>
            </a:r>
            <a:r>
              <a:rPr lang="ru-RU" b="1" dirty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ru-RU" dirty="0"/>
              <a:t>не нужна, если предложение простое с однородными членами, соединёнными одиночным союзом И;</a:t>
            </a:r>
          </a:p>
          <a:p>
            <a:pPr algn="just"/>
            <a:r>
              <a:rPr lang="ru-RU" dirty="0"/>
              <a:t>запятая нужна, если предложение сложносочинённое;</a:t>
            </a:r>
          </a:p>
          <a:p>
            <a:pPr algn="just"/>
            <a:r>
              <a:rPr lang="ru-RU" dirty="0"/>
              <a:t>запятая не нужна, если простые предложения в составе ССП имеют </a:t>
            </a:r>
            <a:r>
              <a:rPr lang="ru-RU" u="sng" dirty="0"/>
              <a:t>общий второстепенный член.</a:t>
            </a:r>
            <a:r>
              <a:rPr lang="ru-RU" dirty="0"/>
              <a:t> </a:t>
            </a:r>
          </a:p>
          <a:p>
            <a:pPr algn="just">
              <a:buNone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4. Н</a:t>
            </a:r>
            <a:r>
              <a:rPr lang="ru-RU" dirty="0"/>
              <a:t>айдите в предложении однородные члены. Определите, какие союзы их соединяют: </a:t>
            </a:r>
          </a:p>
          <a:p>
            <a:pPr algn="just"/>
            <a:r>
              <a:rPr lang="ru-RU" dirty="0"/>
              <a:t>если это одиночный союз </a:t>
            </a:r>
            <a:r>
              <a:rPr lang="ru-RU" b="1" dirty="0"/>
              <a:t>и, или, либо, да (</a:t>
            </a:r>
            <a:r>
              <a:rPr lang="ru-RU" b="1" dirty="0" err="1"/>
              <a:t>=и</a:t>
            </a:r>
            <a:r>
              <a:rPr lang="ru-RU" b="1" dirty="0"/>
              <a:t>),</a:t>
            </a:r>
            <a:r>
              <a:rPr lang="ru-RU" dirty="0"/>
              <a:t> запятая перед ним </a:t>
            </a:r>
            <a:r>
              <a:rPr lang="ru-RU" u="sng" dirty="0"/>
              <a:t>не ставится;</a:t>
            </a:r>
            <a:endParaRPr lang="ru-RU" dirty="0"/>
          </a:p>
          <a:p>
            <a:pPr algn="just"/>
            <a:r>
              <a:rPr lang="ru-RU" dirty="0"/>
              <a:t>если это двойной союз </a:t>
            </a:r>
            <a:r>
              <a:rPr lang="ru-RU" b="1" dirty="0"/>
              <a:t>(как, так и…, не столько…, но и…, хотя, но…),</a:t>
            </a:r>
            <a:r>
              <a:rPr lang="ru-RU" dirty="0"/>
              <a:t> </a:t>
            </a:r>
            <a:r>
              <a:rPr lang="ru-RU" u="sng" dirty="0"/>
              <a:t>запятая ставится только перед второй частью двойного союза;</a:t>
            </a:r>
          </a:p>
          <a:p>
            <a:pPr algn="just"/>
            <a:r>
              <a:rPr lang="ru-RU" dirty="0"/>
              <a:t>если это повторяющиеся союзы </a:t>
            </a:r>
            <a:r>
              <a:rPr lang="ru-RU" b="1" dirty="0"/>
              <a:t>и…</a:t>
            </a:r>
            <a:r>
              <a:rPr lang="ru-RU" b="1" dirty="0" err="1"/>
              <a:t>и</a:t>
            </a:r>
            <a:r>
              <a:rPr lang="ru-RU" b="1" dirty="0"/>
              <a:t>, да…</a:t>
            </a:r>
            <a:r>
              <a:rPr lang="ru-RU" b="1" dirty="0" err="1"/>
              <a:t>да</a:t>
            </a:r>
            <a:r>
              <a:rPr lang="ru-RU" b="1" dirty="0"/>
              <a:t>, то..то, ли..ли, или…</a:t>
            </a:r>
            <a:r>
              <a:rPr lang="ru-RU" b="1" dirty="0" err="1"/>
              <a:t>или</a:t>
            </a:r>
            <a:r>
              <a:rPr lang="ru-RU" b="1" dirty="0"/>
              <a:t>, </a:t>
            </a:r>
            <a:r>
              <a:rPr lang="ru-RU" dirty="0"/>
              <a:t>запятая в первый раз </a:t>
            </a:r>
            <a:r>
              <a:rPr lang="ru-RU" u="sng" dirty="0"/>
              <a:t>ставится перед вторым союзом;</a:t>
            </a:r>
            <a:endParaRPr lang="ru-RU" dirty="0"/>
          </a:p>
          <a:p>
            <a:pPr algn="just"/>
            <a:r>
              <a:rPr lang="ru-RU" dirty="0"/>
              <a:t>если это повторяющиеся союзы </a:t>
            </a:r>
            <a:r>
              <a:rPr lang="ru-RU" b="1" dirty="0"/>
              <a:t>И, ИЛИ, ЛИБО, ДА (=И)</a:t>
            </a:r>
            <a:r>
              <a:rPr lang="ru-RU" dirty="0"/>
              <a:t> и перед первым союзом уже начат однородный ряд, </a:t>
            </a:r>
            <a:r>
              <a:rPr lang="ru-RU" u="sng" dirty="0"/>
              <a:t>ставим запятую перед ним и перед последующими союзами.</a:t>
            </a:r>
            <a:endParaRPr lang="ru-RU" dirty="0"/>
          </a:p>
          <a:p>
            <a:pPr algn="just">
              <a:buNone/>
            </a:pPr>
            <a:r>
              <a:rPr lang="ru-RU" dirty="0">
                <a:solidFill>
                  <a:schemeClr val="tx2"/>
                </a:solidFill>
              </a:rPr>
              <a:t>5. П</a:t>
            </a:r>
            <a:r>
              <a:rPr lang="ru-RU" dirty="0"/>
              <a:t>роверьте, нет ли в предложении однородных членов, связанных попарно:</a:t>
            </a:r>
          </a:p>
          <a:p>
            <a:pPr algn="just"/>
            <a:r>
              <a:rPr lang="ru-RU" dirty="0"/>
              <a:t>если однородные члены в предложении соединяются попарно, то запятая ставится перед парными группами. </a:t>
            </a:r>
          </a:p>
          <a:p>
            <a:pPr algn="just"/>
            <a:endParaRPr lang="ru-RU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0"/>
            <a:ext cx="7842250" cy="10001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Задания для самостоятельной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071546"/>
            <a:ext cx="7842250" cy="5384190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1400" dirty="0"/>
              <a:t>Задание №1</a:t>
            </a:r>
            <a:r>
              <a:rPr lang="ru-RU" dirty="0"/>
              <a:t>. </a:t>
            </a:r>
            <a:r>
              <a:rPr lang="ru-RU" b="1" dirty="0"/>
              <a:t>Расставьте знаки препинания</a:t>
            </a:r>
            <a:r>
              <a:rPr lang="ru-RU" dirty="0"/>
              <a:t>. Укажите два предложения, в которых нужно поставить ОДНУ запятую. Запишите номера этих предложений.</a:t>
            </a:r>
          </a:p>
          <a:p>
            <a:pPr marL="514350" indent="-514350" algn="just">
              <a:buAutoNum type="arabicParenR"/>
            </a:pPr>
            <a:r>
              <a:rPr lang="ru-RU" dirty="0"/>
              <a:t>В зарослях всю ночь жалобно крякали утки или какие-то другие птицы.</a:t>
            </a:r>
          </a:p>
          <a:p>
            <a:pPr marL="514350" indent="-514350" algn="just">
              <a:buAutoNum type="arabicParenR"/>
            </a:pPr>
            <a:r>
              <a:rPr lang="ru-RU" dirty="0"/>
              <a:t>Для праздничной иллюминации использовались как электрические гирлянды так и фонари.</a:t>
            </a:r>
          </a:p>
          <a:p>
            <a:pPr marL="514350" indent="-514350" algn="just">
              <a:buAutoNum type="arabicParenR"/>
            </a:pPr>
            <a:r>
              <a:rPr lang="ru-RU" dirty="0"/>
              <a:t>Ночью ветер злится да стучит в окно.</a:t>
            </a:r>
          </a:p>
          <a:p>
            <a:pPr marL="514350" indent="-514350" algn="just">
              <a:buAutoNum type="arabicParenR"/>
            </a:pPr>
            <a:r>
              <a:rPr lang="ru-RU" dirty="0"/>
              <a:t>Хороший специалист опирается на фундаментальные знания и умение трудиться.</a:t>
            </a:r>
          </a:p>
          <a:p>
            <a:pPr marL="514350" indent="-514350" algn="just">
              <a:buAutoNum type="arabicParenR"/>
            </a:pPr>
            <a:r>
              <a:rPr lang="ru-RU" dirty="0"/>
              <a:t>Дрожащими от волнения руками расстегнул он ворот рубашки и дышать сразу стало легче.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0"/>
            <a:ext cx="7842250" cy="10001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Задания для самостоятельной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071546"/>
            <a:ext cx="8315352" cy="5786454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1400" dirty="0"/>
              <a:t>Задание №2</a:t>
            </a:r>
            <a:r>
              <a:rPr lang="ru-RU" dirty="0"/>
              <a:t>. </a:t>
            </a:r>
            <a:r>
              <a:rPr lang="ru-RU" b="1" dirty="0"/>
              <a:t>Расставьте знаки препинания</a:t>
            </a:r>
            <a:r>
              <a:rPr lang="ru-RU" dirty="0"/>
              <a:t>. Укажите два предложения, в которых нужно поставить ОДНУ запятую. Запишите номера этих предложений.</a:t>
            </a:r>
          </a:p>
          <a:p>
            <a:pPr marL="514350" indent="-514350" algn="just">
              <a:buAutoNum type="arabicParenR"/>
            </a:pPr>
            <a:r>
              <a:rPr lang="ru-RU" dirty="0"/>
              <a:t>Кто-то терем прибирал да хозяев поджидал.</a:t>
            </a:r>
          </a:p>
          <a:p>
            <a:pPr marL="514350" indent="-514350" algn="just">
              <a:buAutoNum type="arabicParenR"/>
            </a:pPr>
            <a:r>
              <a:rPr lang="ru-RU" dirty="0"/>
              <a:t>Многие литературоведы и историки вновь спорят о тайнах шекспировского творчества.</a:t>
            </a:r>
          </a:p>
          <a:p>
            <a:pPr marL="514350" indent="-514350" algn="just">
              <a:buAutoNum type="arabicParenR"/>
            </a:pPr>
            <a:r>
              <a:rPr lang="ru-RU" dirty="0"/>
              <a:t>На сад опустился сумрак и погас уже едва дрожащий золотой свет солнца.</a:t>
            </a:r>
          </a:p>
          <a:p>
            <a:pPr marL="514350" indent="-514350" algn="just">
              <a:buAutoNum type="arabicParenR"/>
            </a:pPr>
            <a:r>
              <a:rPr lang="ru-RU" dirty="0"/>
              <a:t>Ролевое чтение или инсценировка фрагментов из изучаемых произведений особенно нравились нашему классу.</a:t>
            </a:r>
          </a:p>
          <a:p>
            <a:pPr marL="514350" indent="-514350" algn="just">
              <a:buAutoNum type="arabicParenR"/>
            </a:pPr>
            <a:r>
              <a:rPr lang="ru-RU" dirty="0"/>
              <a:t>В синтаксическом строе двух поэтических текстов мы можем найти как сходства так и различия.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0"/>
            <a:ext cx="7842250" cy="10001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Задания для самостоятельной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071546"/>
            <a:ext cx="8315352" cy="578645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400" dirty="0"/>
              <a:t>Задание №3</a:t>
            </a:r>
            <a:r>
              <a:rPr lang="ru-RU" dirty="0"/>
              <a:t>. </a:t>
            </a:r>
            <a:r>
              <a:rPr lang="ru-RU" b="1" dirty="0"/>
              <a:t>Расставьте знаки препинания</a:t>
            </a:r>
            <a:r>
              <a:rPr lang="ru-RU" dirty="0"/>
              <a:t>. Укажите два предложения, в которых нужно поставить ОДНУ запятую. Запишите номера этих предложений.</a:t>
            </a:r>
          </a:p>
          <a:p>
            <a:pPr marL="514350" indent="-514350" algn="just">
              <a:buAutoNum type="arabicParenR"/>
            </a:pPr>
            <a:r>
              <a:rPr lang="ru-RU" dirty="0"/>
              <a:t>Ночью поезд мчался в неясную даль и мне вспомнился зимний день в горах Алатау.</a:t>
            </a:r>
          </a:p>
          <a:p>
            <a:pPr marL="514350" indent="-514350" algn="just">
              <a:buAutoNum type="arabicParenR"/>
            </a:pPr>
            <a:r>
              <a:rPr lang="ru-RU" dirty="0"/>
              <a:t>Споры грибов хорошо сохраняются как при высоких так и при низких температурах. </a:t>
            </a:r>
          </a:p>
          <a:p>
            <a:pPr marL="514350" indent="-514350" algn="just">
              <a:buAutoNum type="arabicParenR"/>
            </a:pPr>
            <a:r>
              <a:rPr lang="ru-RU" dirty="0"/>
              <a:t>В своих картинах Левитан не уходил в сказочный мир или в древнерусскую старину.</a:t>
            </a:r>
          </a:p>
          <a:p>
            <a:pPr marL="514350" indent="-514350" algn="just">
              <a:buAutoNum type="arabicParenR"/>
            </a:pPr>
            <a:r>
              <a:rPr lang="ru-RU" dirty="0"/>
              <a:t>Здесь и прозрачное небо и хрустально-чистый воздух и свежая зелень придают картине высшую степень и одухотворённости.</a:t>
            </a:r>
          </a:p>
          <a:p>
            <a:pPr marL="514350" indent="-514350" algn="just">
              <a:buAutoNum type="arabicParenR"/>
            </a:pPr>
            <a:r>
              <a:rPr lang="ru-RU" dirty="0"/>
              <a:t>Сверкнула молния и послышался удар грома.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0"/>
            <a:ext cx="7842250" cy="10001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Задания для самостоятельной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46"/>
            <a:ext cx="8810652" cy="5786454"/>
          </a:xfrm>
        </p:spPr>
        <p:txBody>
          <a:bodyPr>
            <a:normAutofit/>
          </a:bodyPr>
          <a:lstStyle/>
          <a:p>
            <a:pPr algn="just"/>
            <a:r>
              <a:rPr lang="ru-RU" sz="1400" dirty="0"/>
              <a:t>Задание №4</a:t>
            </a:r>
            <a:r>
              <a:rPr lang="ru-RU" dirty="0"/>
              <a:t>. </a:t>
            </a:r>
            <a:r>
              <a:rPr lang="ru-RU" b="1" dirty="0"/>
              <a:t>Расставьте знаки препинания</a:t>
            </a:r>
            <a:r>
              <a:rPr lang="ru-RU" dirty="0"/>
              <a:t>. Укажите два предложения, в которых нужно поставить ОДНУ запятую. Запишите номера этих предложений.</a:t>
            </a:r>
          </a:p>
          <a:p>
            <a:pPr marL="514350" indent="-514350" algn="just">
              <a:buAutoNum type="arabicParenR"/>
            </a:pPr>
            <a:r>
              <a:rPr lang="ru-RU" dirty="0"/>
              <a:t>Воины вооружены мечами и пиками и одеты в железные латы.</a:t>
            </a:r>
          </a:p>
          <a:p>
            <a:pPr marL="514350" indent="-514350" algn="just">
              <a:buAutoNum type="arabicParenR"/>
            </a:pPr>
            <a:r>
              <a:rPr lang="ru-RU" dirty="0"/>
              <a:t>Туман редел и становилось темнее. </a:t>
            </a:r>
          </a:p>
          <a:p>
            <a:pPr marL="514350" indent="-514350" algn="just">
              <a:buAutoNum type="arabicParenR"/>
            </a:pPr>
            <a:r>
              <a:rPr lang="ru-RU" dirty="0"/>
              <a:t>За окном рос раскидистый вековой вяз и тени от его листвы гуляли по стенам тёмными бесформенными разводами.</a:t>
            </a:r>
          </a:p>
          <a:p>
            <a:pPr marL="514350" indent="-514350" algn="just">
              <a:buAutoNum type="arabicParenR"/>
            </a:pPr>
            <a:r>
              <a:rPr lang="ru-RU" dirty="0"/>
              <a:t>Пушку нужно осмотреть да хорошенько вычистить!</a:t>
            </a:r>
          </a:p>
          <a:p>
            <a:pPr marL="514350" indent="-514350" algn="just">
              <a:buAutoNum type="arabicParenR"/>
            </a:pPr>
            <a:r>
              <a:rPr lang="ru-RU" dirty="0"/>
              <a:t>Наука Х</a:t>
            </a:r>
            <a:r>
              <a:rPr lang="en-US" dirty="0"/>
              <a:t>V</a:t>
            </a:r>
            <a:r>
              <a:rPr lang="ru-RU" dirty="0"/>
              <a:t>І века стремились как к синтезу наблюдения и математического расчёта так и к определению философской сущности вещей.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0"/>
            <a:ext cx="7842250" cy="10001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Задания для самостоятельной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071546"/>
            <a:ext cx="8315352" cy="5786454"/>
          </a:xfrm>
        </p:spPr>
        <p:txBody>
          <a:bodyPr>
            <a:normAutofit/>
          </a:bodyPr>
          <a:lstStyle/>
          <a:p>
            <a:pPr algn="just"/>
            <a:r>
              <a:rPr lang="ru-RU" sz="1400" dirty="0"/>
              <a:t>Задание №5</a:t>
            </a:r>
            <a:r>
              <a:rPr lang="ru-RU" dirty="0"/>
              <a:t>. </a:t>
            </a:r>
            <a:r>
              <a:rPr lang="ru-RU" b="1" dirty="0"/>
              <a:t>Расставьте знаки препинания</a:t>
            </a:r>
            <a:r>
              <a:rPr lang="ru-RU" dirty="0"/>
              <a:t>. Укажите два предложения, в которых нужно поставить ОДНУ запятую. Запишите номера этих предложений.</a:t>
            </a:r>
          </a:p>
          <a:p>
            <a:pPr marL="514350" indent="-514350" algn="just">
              <a:buAutoNum type="arabicParenR"/>
            </a:pPr>
            <a:r>
              <a:rPr lang="ru-RU" dirty="0"/>
              <a:t>Литературе нужны как талантливые писатели так и талантливые читатели.</a:t>
            </a:r>
          </a:p>
          <a:p>
            <a:pPr marL="514350" indent="-514350" algn="just">
              <a:buAutoNum type="arabicParenR"/>
            </a:pPr>
            <a:r>
              <a:rPr lang="ru-RU" dirty="0"/>
              <a:t>На первом снегу в осиновых и берёзовых рощах попадаются заячьи и беличьи следы. </a:t>
            </a:r>
          </a:p>
          <a:p>
            <a:pPr marL="514350" indent="-514350" algn="just">
              <a:buAutoNum type="arabicParenR"/>
            </a:pPr>
            <a:r>
              <a:rPr lang="ru-RU" dirty="0"/>
              <a:t>Вечером ветер перешёл в ураган и царство тишины превратилось в кромешный ад.</a:t>
            </a:r>
          </a:p>
          <a:p>
            <a:pPr marL="514350" indent="-514350" algn="just">
              <a:buAutoNum type="arabicParenR"/>
            </a:pPr>
            <a:r>
              <a:rPr lang="ru-RU" dirty="0"/>
              <a:t>Ученица не отвечала и пауза затянулась.</a:t>
            </a:r>
          </a:p>
          <a:p>
            <a:pPr marL="514350" indent="-514350" algn="just">
              <a:buAutoNum type="arabicParenR"/>
            </a:pPr>
            <a:r>
              <a:rPr lang="ru-RU" dirty="0"/>
              <a:t>Лес и поле и цветущий луг залиты солнцем.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0"/>
            <a:ext cx="7842250" cy="10001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Задания для самостоятельной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071546"/>
            <a:ext cx="8315352" cy="578645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400" dirty="0"/>
              <a:t>Задание №6</a:t>
            </a:r>
            <a:r>
              <a:rPr lang="ru-RU" dirty="0"/>
              <a:t>. </a:t>
            </a:r>
            <a:r>
              <a:rPr lang="ru-RU" b="1" dirty="0"/>
              <a:t>Расставьте знаки препинания</a:t>
            </a:r>
            <a:r>
              <a:rPr lang="ru-RU" dirty="0"/>
              <a:t>. Укажите два предложения, в которых нужно поставить ОДНУ запятую. Запишите номера этих предложений.</a:t>
            </a:r>
          </a:p>
          <a:p>
            <a:pPr marL="514350" indent="-514350" algn="just">
              <a:buAutoNum type="arabicParenR"/>
            </a:pPr>
            <a:r>
              <a:rPr lang="ru-RU" dirty="0"/>
              <a:t>Ваш внутренний мир настроен тонко и верно и отзывается на самые незаметные звуки жизни.</a:t>
            </a:r>
          </a:p>
          <a:p>
            <a:pPr marL="514350" indent="-514350" algn="just">
              <a:buAutoNum type="arabicParenR"/>
            </a:pPr>
            <a:r>
              <a:rPr lang="ru-RU" dirty="0"/>
              <a:t>Для праздничной иллюминации использовались как электрические гирлянды так и фонари. </a:t>
            </a:r>
          </a:p>
          <a:p>
            <a:pPr marL="514350" indent="-514350" algn="just">
              <a:buAutoNum type="arabicParenR"/>
            </a:pPr>
            <a:r>
              <a:rPr lang="ru-RU" dirty="0"/>
              <a:t>Ночью ветер злится да стучит в окно.</a:t>
            </a:r>
          </a:p>
          <a:p>
            <a:pPr marL="514350" indent="-514350" algn="just">
              <a:buAutoNum type="arabicParenR"/>
            </a:pPr>
            <a:r>
              <a:rPr lang="ru-RU" dirty="0"/>
              <a:t>Матрос энергичными рывками выдёргивает скрепляющий мешок конец верёвки и в образовавшуюся брешь хлещет потоком рыба.</a:t>
            </a:r>
          </a:p>
          <a:p>
            <a:pPr marL="514350" indent="-514350" algn="just">
              <a:buAutoNum type="arabicParenR"/>
            </a:pPr>
            <a:r>
              <a:rPr lang="ru-RU" dirty="0"/>
              <a:t>Попутчик не расслышал сказанного или пренебрёг моим намёком.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285728"/>
            <a:ext cx="7842250" cy="617000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/>
              <a:t>Споры грибов хорошо сохраняются как при высоких так и при низких температурах.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В своих картинах Левитан не уходил в сказочный мир или в древнерусскую старину.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Здесь и прозрачное небо и хрустально-чистый воздух и свежая зелень придают картине высшую степень и одухотворённости.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Вечером отец обычно рассказывал мне сказки или читал стихи.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Горел яркий костёр и дорогу заносило дымом.</a:t>
            </a:r>
          </a:p>
          <a:p>
            <a:pPr marL="514350" indent="-514350">
              <a:buNone/>
            </a:pPr>
            <a:endParaRPr lang="ru-RU" sz="2000" dirty="0"/>
          </a:p>
          <a:p>
            <a:pPr marL="514350" indent="-514350" algn="r">
              <a:buNone/>
            </a:pPr>
            <a:r>
              <a:rPr lang="ru-RU" sz="2000" dirty="0"/>
              <a:t>Ответ _______________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655606" y="6488668"/>
            <a:ext cx="1946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Вероятно – 15 ? !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0"/>
            <a:ext cx="7842250" cy="10001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Задания для самостоятельной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071546"/>
            <a:ext cx="8315352" cy="5786454"/>
          </a:xfrm>
        </p:spPr>
        <p:txBody>
          <a:bodyPr>
            <a:normAutofit fontScale="92500"/>
          </a:bodyPr>
          <a:lstStyle/>
          <a:p>
            <a:pPr algn="just"/>
            <a:r>
              <a:rPr lang="ru-RU" sz="1400" dirty="0"/>
              <a:t>Задание №7</a:t>
            </a:r>
            <a:r>
              <a:rPr lang="ru-RU" dirty="0"/>
              <a:t>. </a:t>
            </a:r>
            <a:r>
              <a:rPr lang="ru-RU" b="1" dirty="0"/>
              <a:t>Расставьте знаки препинания</a:t>
            </a:r>
            <a:r>
              <a:rPr lang="ru-RU" dirty="0"/>
              <a:t>. Укажите два предложения, в которых нужно поставить ОДНУ запятую. Запишите номера этих предложений.</a:t>
            </a:r>
          </a:p>
          <a:p>
            <a:pPr marL="514350" indent="-514350" algn="just">
              <a:buAutoNum type="arabicParenR"/>
            </a:pPr>
            <a:r>
              <a:rPr lang="ru-RU" dirty="0"/>
              <a:t>Самые первые архивы в России возникли вместе с монастырскими книжными и рукописными собраниями.</a:t>
            </a:r>
          </a:p>
          <a:p>
            <a:pPr marL="514350" indent="-514350" algn="just">
              <a:buAutoNum type="arabicParenR"/>
            </a:pPr>
            <a:r>
              <a:rPr lang="ru-RU" dirty="0"/>
              <a:t>Вода расступилась и по обе стороны от носа лодки уходила углом живая волна. </a:t>
            </a:r>
          </a:p>
          <a:p>
            <a:pPr marL="514350" indent="-514350" algn="just">
              <a:buAutoNum type="arabicParenR"/>
            </a:pPr>
            <a:r>
              <a:rPr lang="ru-RU" dirty="0"/>
              <a:t>Мы видели несколько деревьев вдали да бегущие по влажной траве тени гонимых ветром туч.</a:t>
            </a:r>
          </a:p>
          <a:p>
            <a:pPr marL="514350" indent="-514350" algn="just">
              <a:buAutoNum type="arabicParenR"/>
            </a:pPr>
            <a:r>
              <a:rPr lang="ru-RU" dirty="0"/>
              <a:t>Сквозь шум волн до них долетали не то вздохи не то приглушённые крики.</a:t>
            </a:r>
          </a:p>
          <a:p>
            <a:pPr marL="514350" indent="-514350" algn="just">
              <a:buAutoNum type="arabicParenR"/>
            </a:pPr>
            <a:r>
              <a:rPr lang="ru-RU" dirty="0"/>
              <a:t>К утру относительное затишье наконец установилось и появилась надежда у уставших людей на отдых.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0"/>
            <a:ext cx="7842250" cy="10001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Задания для самостоятельной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071546"/>
            <a:ext cx="8315352" cy="578645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1400" dirty="0"/>
              <a:t>Задание №8</a:t>
            </a:r>
            <a:r>
              <a:rPr lang="ru-RU" dirty="0"/>
              <a:t>. </a:t>
            </a:r>
            <a:r>
              <a:rPr lang="ru-RU" b="1" dirty="0"/>
              <a:t>Расставьте знаки препинания</a:t>
            </a:r>
            <a:r>
              <a:rPr lang="ru-RU" dirty="0"/>
              <a:t>. Укажите два предложения, в которых нужно поставить ОДНУ запятую. Запишите номера этих предложений.</a:t>
            </a:r>
          </a:p>
          <a:p>
            <a:pPr marL="514350" indent="-514350" algn="just">
              <a:buAutoNum type="arabicParenR"/>
            </a:pPr>
            <a:r>
              <a:rPr lang="ru-RU" dirty="0"/>
              <a:t>Художники конца ХХ века проявляли особый интерес к патриархальному русскому укладу и на их полотнах появился образ воссозданной легендарной Руси.</a:t>
            </a:r>
          </a:p>
          <a:p>
            <a:pPr marL="514350" indent="-514350" algn="just">
              <a:buAutoNum type="arabicParenR"/>
            </a:pPr>
            <a:r>
              <a:rPr lang="ru-RU" dirty="0"/>
              <a:t>А годы шли быстро и неслышно и уносили с собой эти воспоминания. </a:t>
            </a:r>
          </a:p>
          <a:p>
            <a:pPr marL="514350" indent="-514350" algn="just">
              <a:buAutoNum type="arabicParenR"/>
            </a:pPr>
            <a:r>
              <a:rPr lang="ru-RU" dirty="0"/>
              <a:t>На одном и том же кусте сирени я увидел жёлтые листья и начавшие набухать почки.</a:t>
            </a:r>
          </a:p>
          <a:p>
            <a:pPr marL="514350" indent="-514350" algn="just">
              <a:buAutoNum type="arabicParenR"/>
            </a:pPr>
            <a:r>
              <a:rPr lang="ru-RU" dirty="0"/>
              <a:t>Наш поезд останавливался как на больших так и на маленьких станциях.</a:t>
            </a:r>
          </a:p>
          <a:p>
            <a:pPr marL="514350" indent="-514350" algn="just">
              <a:buAutoNum type="arabicParenR"/>
            </a:pPr>
            <a:r>
              <a:rPr lang="ru-RU" dirty="0"/>
              <a:t>Попутчик не расслышал сказанного или пренебрёг моим намёком.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0"/>
            <a:ext cx="7842250" cy="10001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Задания для самостоятельной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071546"/>
            <a:ext cx="8315352" cy="578645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400" dirty="0"/>
              <a:t>Задание №9</a:t>
            </a:r>
            <a:r>
              <a:rPr lang="ru-RU" dirty="0"/>
              <a:t>. </a:t>
            </a:r>
            <a:r>
              <a:rPr lang="ru-RU" b="1" dirty="0"/>
              <a:t>Расставьте знаки препинания</a:t>
            </a:r>
            <a:r>
              <a:rPr lang="ru-RU" dirty="0"/>
              <a:t>. Укажите два предложения, в которых нужно поставить ОДНУ запятую. Запишите номера этих предложений.</a:t>
            </a:r>
          </a:p>
          <a:p>
            <a:pPr marL="514350" indent="-514350" algn="just">
              <a:buAutoNum type="arabicParenR"/>
            </a:pPr>
            <a:r>
              <a:rPr lang="ru-RU" dirty="0"/>
              <a:t>Земляникой да черникой полны наши леса!</a:t>
            </a:r>
          </a:p>
          <a:p>
            <a:pPr marL="514350" indent="-514350" algn="just">
              <a:buAutoNum type="arabicParenR"/>
            </a:pPr>
            <a:r>
              <a:rPr lang="ru-RU" dirty="0"/>
              <a:t>Учебник М. В. Ломоносова по риторике пользовался большой популярностью и при жизни автора он издавался трижды. </a:t>
            </a:r>
          </a:p>
          <a:p>
            <a:pPr marL="514350" indent="-514350" algn="just">
              <a:buAutoNum type="arabicParenR"/>
            </a:pPr>
            <a:r>
              <a:rPr lang="ru-RU" dirty="0"/>
              <a:t>С трудом различаю цвет и очертания и людей и животных и предметов.</a:t>
            </a:r>
          </a:p>
          <a:p>
            <a:pPr marL="514350" indent="-514350" algn="just">
              <a:buAutoNum type="arabicParenR"/>
            </a:pPr>
            <a:r>
              <a:rPr lang="ru-RU" dirty="0"/>
              <a:t>Звуки соловьиной песни заполняли пространство между рекой и небосводом.</a:t>
            </a:r>
          </a:p>
          <a:p>
            <a:pPr marL="514350" indent="-514350" algn="just">
              <a:buAutoNum type="arabicParenR"/>
            </a:pPr>
            <a:r>
              <a:rPr lang="ru-RU" dirty="0"/>
              <a:t>По вечерам хозяин или читал или играл в шахматы.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0"/>
            <a:ext cx="7842250" cy="10001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Задания для самостоятельной работы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071546"/>
            <a:ext cx="8315352" cy="578645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1400" dirty="0"/>
              <a:t>Задание №10</a:t>
            </a:r>
            <a:r>
              <a:rPr lang="ru-RU" dirty="0"/>
              <a:t>. </a:t>
            </a:r>
            <a:r>
              <a:rPr lang="ru-RU" b="1" dirty="0"/>
              <a:t>Расставьте знаки препинания</a:t>
            </a:r>
            <a:r>
              <a:rPr lang="ru-RU" dirty="0"/>
              <a:t>. Укажите два предложения, в которых нужно поставить ОДНУ запятую. Запишите номера этих предложений.</a:t>
            </a:r>
          </a:p>
          <a:p>
            <a:pPr marL="514350" indent="-514350" algn="just">
              <a:buAutoNum type="arabicParenR"/>
            </a:pPr>
            <a:r>
              <a:rPr lang="ru-RU" dirty="0"/>
              <a:t>Работа шла быстро и весело и была вовремя закончена.</a:t>
            </a:r>
          </a:p>
          <a:p>
            <a:pPr marL="514350" indent="-514350" algn="just">
              <a:buAutoNum type="arabicParenR"/>
            </a:pPr>
            <a:r>
              <a:rPr lang="ru-RU" dirty="0"/>
              <a:t>Довольно скоро он обжился в этом районе и подружился с соседями. </a:t>
            </a:r>
          </a:p>
          <a:p>
            <a:pPr marL="514350" indent="-514350" algn="just">
              <a:buAutoNum type="arabicParenR"/>
            </a:pPr>
            <a:r>
              <a:rPr lang="ru-RU" dirty="0"/>
              <a:t>Дважды ему попадались маленькие полянки и тогда можно было взглянуть на мерцающие в вышине звёзды.</a:t>
            </a:r>
          </a:p>
          <a:p>
            <a:pPr marL="514350" indent="-514350" algn="just">
              <a:buAutoNum type="arabicParenR"/>
            </a:pPr>
            <a:r>
              <a:rPr lang="ru-RU" dirty="0"/>
              <a:t>Багряные и золотые листья медленно и плавно кружатся в воздухе и тихо опускаются на влажную землю.</a:t>
            </a:r>
          </a:p>
          <a:p>
            <a:pPr marL="514350" indent="-514350" algn="just">
              <a:buAutoNum type="arabicParenR"/>
            </a:pPr>
            <a:r>
              <a:rPr lang="ru-RU" dirty="0"/>
              <a:t>Причастия способны как образно описывать предмет или явление так и представить его признак в динамике 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ответы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95300" y="1609725"/>
          <a:ext cx="784225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1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1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Задание 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Ответ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ru-RU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Список литературы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 err="1"/>
              <a:t>Драбкина</a:t>
            </a:r>
            <a:r>
              <a:rPr lang="ru-RU" dirty="0"/>
              <a:t> С. В. Русский язык. Единый государственный экзамен. Готовимся к итоговой аттестации: [учебное пособие] /С. В. </a:t>
            </a:r>
            <a:r>
              <a:rPr lang="ru-RU" dirty="0" err="1"/>
              <a:t>Драбкина</a:t>
            </a:r>
            <a:r>
              <a:rPr lang="ru-RU" dirty="0"/>
              <a:t>, Д. И. Субботин. – М.: Издательство «Интеллект-Центр», 2019.</a:t>
            </a:r>
          </a:p>
          <a:p>
            <a:pPr algn="just"/>
            <a:r>
              <a:rPr lang="ru-RU" dirty="0"/>
              <a:t> Егорова Н. В. Поурочные разработки по русскому языку 11 класс.-2-е изд. - М.: ВАКО, 2017. </a:t>
            </a:r>
          </a:p>
          <a:p>
            <a:pPr algn="just"/>
            <a:r>
              <a:rPr lang="ru-RU" dirty="0"/>
              <a:t>Егорова Н. В. Поурочные разработки по русскому языку. 10 класс. – М.: ВАКО, 2016.</a:t>
            </a:r>
          </a:p>
          <a:p>
            <a:pPr algn="just"/>
            <a:r>
              <a:rPr lang="ru-RU" dirty="0"/>
              <a:t>Кравчук И. П. Планы-конспекты уроков по русскому языку. 11 класс (1-2 полугодие): пособие для педагогов учреждений общего среднего образования / И. П. Кравчук. – 2-е изд. – Мозырь: Белый Ветер, 2015. (Серия «Из опыта работы»).</a:t>
            </a:r>
          </a:p>
          <a:p>
            <a:pPr algn="just"/>
            <a:r>
              <a:rPr lang="ru-RU" dirty="0"/>
              <a:t>Русский язык 7 – 8 класс. (С. Г. </a:t>
            </a:r>
            <a:r>
              <a:rPr lang="ru-RU" dirty="0" err="1"/>
              <a:t>Бархударов</a:t>
            </a:r>
            <a:r>
              <a:rPr lang="ru-RU" dirty="0"/>
              <a:t>, С. Е. Крючков, Л. Ю. Максимов , Л. А. </a:t>
            </a:r>
            <a:r>
              <a:rPr lang="ru-RU" dirty="0" err="1"/>
              <a:t>Чешко</a:t>
            </a:r>
            <a:r>
              <a:rPr lang="ru-RU" dirty="0"/>
              <a:t>).- учебник для 7-8 классов .-  М.: Просвещение, 1982.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357166"/>
            <a:ext cx="859633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</a:rPr>
              <a:t>Успехов на ЕГЭ!</a:t>
            </a:r>
          </a:p>
        </p:txBody>
      </p:sp>
      <p:pic>
        <p:nvPicPr>
          <p:cNvPr id="5" name="Picture 2" descr="C:\Users\Андрей\Pictures\Мои рисунки\ЕГЭ, ГИА\ege_gia_kim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7314" y="1214422"/>
            <a:ext cx="3627444" cy="5643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320040"/>
            <a:ext cx="7842250" cy="822944"/>
          </a:xfrm>
        </p:spPr>
        <p:txBody>
          <a:bodyPr/>
          <a:lstStyle/>
          <a:p>
            <a:pPr algn="ctr"/>
            <a:r>
              <a:rPr lang="ru-RU" dirty="0"/>
              <a:t>Что следует знать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6921" y="1357298"/>
            <a:ext cx="8435637" cy="5143536"/>
          </a:xfrm>
        </p:spPr>
        <p:txBody>
          <a:bodyPr>
            <a:normAutofit/>
          </a:bodyPr>
          <a:lstStyle/>
          <a:p>
            <a:r>
              <a:rPr lang="ru-RU" sz="3200" dirty="0"/>
              <a:t>Пунктуация в простом предложении с однородными членами.</a:t>
            </a:r>
          </a:p>
          <a:p>
            <a:r>
              <a:rPr lang="ru-RU" sz="3200" dirty="0"/>
              <a:t>Пунктуация в сложносочинённом предложении, части которого соединяет сочинительный союз </a:t>
            </a:r>
            <a:r>
              <a:rPr lang="ru-RU" sz="3200" dirty="0">
                <a:latin typeface="Arial Black" pitchFamily="34" charset="0"/>
              </a:rPr>
              <a:t>И</a:t>
            </a:r>
            <a:r>
              <a:rPr lang="ru-RU" sz="3200" dirty="0"/>
              <a:t>.</a:t>
            </a:r>
          </a:p>
          <a:p>
            <a:r>
              <a:rPr lang="ru-RU" sz="3200" dirty="0"/>
              <a:t>Пунктуация в сложносочинённом предложении с обобщающим второстепенным членом.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320040"/>
            <a:ext cx="7842250" cy="751506"/>
          </a:xfrm>
        </p:spPr>
        <p:txBody>
          <a:bodyPr/>
          <a:lstStyle/>
          <a:p>
            <a:pPr algn="ctr"/>
            <a:r>
              <a:rPr lang="ru-RU" sz="4000" dirty="0"/>
              <a:t>Помните: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71546"/>
            <a:ext cx="8839196" cy="57864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/>
              <a:t>За выполнение задания 16 может быть выставлено от 0 до 2 баллов.</a:t>
            </a:r>
          </a:p>
          <a:p>
            <a:r>
              <a:rPr lang="ru-RU" sz="2800" dirty="0"/>
              <a:t>За  каждую  верно  указанную  цифру,  соответствующую  номеру  ответа,  экзаменуемый  получает  1  балл.</a:t>
            </a:r>
          </a:p>
          <a:p>
            <a:r>
              <a:rPr lang="ru-RU" sz="2800" dirty="0"/>
              <a:t>Если  верно  приведены  2  цифры,  экзаменуемый получает 2 балла.</a:t>
            </a:r>
          </a:p>
          <a:p>
            <a:r>
              <a:rPr lang="ru-RU" sz="2800" b="1" dirty="0"/>
              <a:t>Порядок записи цифр  в ответе не имеет  значения.</a:t>
            </a:r>
          </a:p>
          <a:p>
            <a:r>
              <a:rPr lang="ru-RU" sz="2800" dirty="0">
                <a:ea typeface="Times New Roman"/>
              </a:rPr>
              <a:t>В ответах может быть 2 примера с ССП,  или 2 примера с однородными членами, или 1 – ССП и 1 – с однородными  членами.</a:t>
            </a:r>
            <a:endParaRPr lang="ru-RU" sz="2800" b="1" dirty="0"/>
          </a:p>
          <a:p>
            <a:endParaRPr lang="ru-RU" sz="2800" dirty="0"/>
          </a:p>
          <a:p>
            <a:endParaRPr lang="ru-RU" sz="2800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2139" y="357166"/>
            <a:ext cx="9132158" cy="250033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1. </a:t>
            </a:r>
            <a:r>
              <a:rPr lang="ru-RU" dirty="0">
                <a:solidFill>
                  <a:schemeClr val="accent1"/>
                </a:solidFill>
              </a:rPr>
              <a:t>П</a:t>
            </a:r>
            <a:r>
              <a:rPr lang="ru-RU" dirty="0"/>
              <a:t>унктуация в простом предложении с однородными членами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64312" y="2428868"/>
            <a:ext cx="8590420" cy="2643206"/>
          </a:xfrm>
        </p:spPr>
        <p:txBody>
          <a:bodyPr>
            <a:normAutofit/>
          </a:bodyPr>
          <a:lstStyle/>
          <a:p>
            <a:pPr marL="457200" indent="-457200" algn="just"/>
            <a:r>
              <a:rPr lang="ru-RU" sz="3200" dirty="0"/>
              <a:t>Между однородными членами, соединёнными </a:t>
            </a:r>
            <a:r>
              <a:rPr lang="ru-RU" sz="3200" b="1" dirty="0">
                <a:latin typeface="Arial Black" pitchFamily="34" charset="0"/>
              </a:rPr>
              <a:t>одиночным</a:t>
            </a:r>
            <a:r>
              <a:rPr lang="ru-RU" sz="3200" b="1" dirty="0"/>
              <a:t> </a:t>
            </a:r>
            <a:r>
              <a:rPr lang="ru-RU" sz="3200" dirty="0"/>
              <a:t>союзом </a:t>
            </a:r>
            <a:r>
              <a:rPr lang="ru-RU" sz="3200" dirty="0">
                <a:latin typeface="Arial Black" pitchFamily="34" charset="0"/>
              </a:rPr>
              <a:t>И</a:t>
            </a:r>
            <a:r>
              <a:rPr lang="ru-RU" sz="3200" dirty="0"/>
              <a:t>, </a:t>
            </a:r>
            <a:r>
              <a:rPr lang="ru-RU" sz="3200" dirty="0">
                <a:latin typeface="Arial Black" pitchFamily="34" charset="0"/>
              </a:rPr>
              <a:t>запятая не ставится.</a:t>
            </a:r>
          </a:p>
          <a:p>
            <a:pPr marL="457200" indent="-457200" algn="just"/>
            <a:endParaRPr lang="ru-RU" sz="3200" dirty="0"/>
          </a:p>
          <a:p>
            <a:pPr marL="457200" indent="-457200" algn="just"/>
            <a:r>
              <a:rPr lang="ru-RU" sz="2400" i="1" dirty="0"/>
              <a:t> Я был ошеломлён глубиной и разнообразием жизни.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309530" y="285728"/>
          <a:ext cx="8899984" cy="613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9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49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Запятая не ставится 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Примеры</a:t>
                      </a:r>
                      <a:r>
                        <a:rPr lang="ru-RU" baseline="0" dirty="0"/>
                        <a:t> </a:t>
                      </a:r>
                      <a:endParaRPr lang="ru-RU" dirty="0"/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ru-RU" dirty="0"/>
                        <a:t>Между однородными</a:t>
                      </a:r>
                      <a:r>
                        <a:rPr lang="ru-RU" baseline="0" dirty="0"/>
                        <a:t> членами, соединёнными </a:t>
                      </a:r>
                      <a:r>
                        <a:rPr lang="ru-RU" b="1" baseline="0" dirty="0"/>
                        <a:t>одиночным</a:t>
                      </a:r>
                      <a:r>
                        <a:rPr lang="ru-RU" b="0" baseline="0" dirty="0"/>
                        <a:t> союзом </a:t>
                      </a:r>
                      <a:r>
                        <a:rPr lang="ru-RU" b="1" baseline="0" dirty="0"/>
                        <a:t>И, ДА (=И), ИЛИ, ЛИБО.</a:t>
                      </a:r>
                    </a:p>
                    <a:p>
                      <a:pPr marL="342900" indent="-342900" algn="ctr">
                        <a:buFont typeface="+mj-lt"/>
                        <a:buAutoNum type="arabicPeriod"/>
                      </a:pPr>
                      <a:r>
                        <a:rPr lang="ru-RU" b="0" i="1" baseline="0" dirty="0"/>
                        <a:t>[О и О].</a:t>
                      </a:r>
                    </a:p>
                    <a:p>
                      <a:pPr marL="342900" indent="-342900" algn="ctr">
                        <a:buFont typeface="+mj-lt"/>
                        <a:buAutoNum type="arabicPeriod"/>
                      </a:pPr>
                      <a:r>
                        <a:rPr lang="ru-RU" b="0" i="1" baseline="0" dirty="0"/>
                        <a:t>[О да О].</a:t>
                      </a:r>
                    </a:p>
                    <a:p>
                      <a:pPr marL="342900" indent="-342900" algn="ctr">
                        <a:buFont typeface="+mj-lt"/>
                        <a:buAutoNum type="arabicPeriod"/>
                      </a:pPr>
                      <a:r>
                        <a:rPr lang="ru-RU" b="0" i="1" baseline="0" dirty="0"/>
                        <a:t>[О или О].</a:t>
                      </a:r>
                    </a:p>
                    <a:p>
                      <a:pPr marL="342900" indent="-342900" algn="ctr">
                        <a:buFont typeface="+mj-lt"/>
                        <a:buAutoNum type="arabicPeriod"/>
                      </a:pPr>
                      <a:r>
                        <a:rPr lang="ru-RU" b="0" i="1" baseline="0" dirty="0"/>
                        <a:t>[О либо О].</a:t>
                      </a:r>
                      <a:endParaRPr lang="ru-RU" b="0" i="1" dirty="0"/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ru-RU" i="1" dirty="0"/>
                        <a:t>Белка песенки </a:t>
                      </a:r>
                      <a:r>
                        <a:rPr lang="ru-RU" i="1" u="sng" dirty="0"/>
                        <a:t>поёт</a:t>
                      </a:r>
                      <a:r>
                        <a:rPr lang="ru-RU" i="1" u="sng" baseline="0" dirty="0"/>
                        <a:t> </a:t>
                      </a:r>
                      <a:r>
                        <a:rPr lang="ru-RU" b="1" i="1" u="none" baseline="0" dirty="0"/>
                        <a:t>и </a:t>
                      </a:r>
                      <a:r>
                        <a:rPr lang="ru-RU" b="0" i="1" u="none" baseline="0" dirty="0"/>
                        <a:t>орешки всё </a:t>
                      </a:r>
                      <a:r>
                        <a:rPr lang="ru-RU" b="0" i="1" u="sng" baseline="0" dirty="0"/>
                        <a:t>грызёт.</a:t>
                      </a:r>
                      <a:endParaRPr lang="ru-RU" b="0" i="1" u="none" baseline="0" dirty="0"/>
                    </a:p>
                    <a:p>
                      <a:r>
                        <a:rPr lang="ru-RU" i="1" dirty="0"/>
                        <a:t>Однажды </a:t>
                      </a:r>
                      <a:r>
                        <a:rPr lang="ru-RU" i="1" u="sng" dirty="0"/>
                        <a:t>Лебедь,</a:t>
                      </a:r>
                      <a:r>
                        <a:rPr lang="ru-RU" i="1" dirty="0"/>
                        <a:t> </a:t>
                      </a:r>
                      <a:r>
                        <a:rPr lang="ru-RU" i="1" u="sng" dirty="0"/>
                        <a:t>Рак</a:t>
                      </a:r>
                      <a:r>
                        <a:rPr lang="ru-RU" i="1" dirty="0"/>
                        <a:t>, </a:t>
                      </a:r>
                      <a:r>
                        <a:rPr lang="ru-RU" b="1" i="1" dirty="0"/>
                        <a:t>да</a:t>
                      </a:r>
                      <a:r>
                        <a:rPr lang="ru-RU" i="1" dirty="0"/>
                        <a:t> </a:t>
                      </a:r>
                      <a:r>
                        <a:rPr lang="ru-RU" i="1" u="sng" dirty="0"/>
                        <a:t>Щука</a:t>
                      </a:r>
                      <a:r>
                        <a:rPr lang="ru-RU" i="1" dirty="0"/>
                        <a:t> везти</a:t>
                      </a:r>
                      <a:r>
                        <a:rPr lang="ru-RU" i="1" baseline="0" dirty="0"/>
                        <a:t> с поклажей воз взялись. </a:t>
                      </a:r>
                    </a:p>
                    <a:p>
                      <a:r>
                        <a:rPr lang="ru-RU" i="1" u="sng" baseline="0" dirty="0"/>
                        <a:t>Сегодня </a:t>
                      </a:r>
                      <a:r>
                        <a:rPr lang="ru-RU" i="1" u="none" baseline="0" dirty="0"/>
                        <a:t> </a:t>
                      </a:r>
                      <a:r>
                        <a:rPr lang="ru-RU" b="1" i="1" u="none" baseline="0" dirty="0"/>
                        <a:t>либо </a:t>
                      </a:r>
                      <a:r>
                        <a:rPr lang="ru-RU" b="0" i="1" u="sng" baseline="0" dirty="0"/>
                        <a:t>завтра</a:t>
                      </a:r>
                      <a:r>
                        <a:rPr lang="ru-RU" b="0" i="1" u="none" baseline="0" dirty="0"/>
                        <a:t> отправлю письмо.</a:t>
                      </a:r>
                    </a:p>
                    <a:p>
                      <a:r>
                        <a:rPr lang="ru-RU" b="0" i="1" u="none" baseline="0" dirty="0"/>
                        <a:t>Приеду </a:t>
                      </a:r>
                      <a:r>
                        <a:rPr lang="ru-RU" b="0" i="1" u="sng" baseline="0" dirty="0"/>
                        <a:t>сегодня</a:t>
                      </a:r>
                      <a:r>
                        <a:rPr lang="ru-RU" b="0" i="1" u="none" baseline="0" dirty="0"/>
                        <a:t> </a:t>
                      </a:r>
                      <a:r>
                        <a:rPr lang="ru-RU" b="1" i="1" u="none" baseline="0" dirty="0"/>
                        <a:t>или</a:t>
                      </a:r>
                      <a:r>
                        <a:rPr lang="ru-RU" b="0" i="1" u="none" baseline="0" dirty="0"/>
                        <a:t> </a:t>
                      </a:r>
                      <a:r>
                        <a:rPr lang="ru-RU" b="0" i="1" u="sng" baseline="0" dirty="0"/>
                        <a:t>завтра</a:t>
                      </a:r>
                      <a:r>
                        <a:rPr lang="ru-RU" b="0" i="1" u="none" baseline="0" dirty="0"/>
                        <a:t> .</a:t>
                      </a:r>
                      <a:endParaRPr lang="ru-RU" i="1" u="sng" baseline="0" dirty="0"/>
                    </a:p>
                    <a:p>
                      <a:endParaRPr lang="ru-RU" i="1" dirty="0"/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None/>
                      </a:pPr>
                      <a:r>
                        <a:rPr lang="ru-RU" b="0" i="1" dirty="0"/>
                        <a:t>2</a:t>
                      </a:r>
                      <a:r>
                        <a:rPr lang="ru-RU" b="0" i="0" dirty="0"/>
                        <a:t>. В устойчивых сочетаниях с повторяющимися союзами: </a:t>
                      </a:r>
                      <a:r>
                        <a:rPr lang="ru-RU" b="0" i="0" dirty="0">
                          <a:latin typeface="Arial Black" pitchFamily="34" charset="0"/>
                        </a:rPr>
                        <a:t>ни свет ни заря,</a:t>
                      </a:r>
                      <a:r>
                        <a:rPr lang="ru-RU" b="0" i="0" baseline="0" dirty="0">
                          <a:latin typeface="Arial Black" pitchFamily="34" charset="0"/>
                        </a:rPr>
                        <a:t> ни то ни сё, ни шатко ни валко, и туда и сюда, и так и сяк, ни себе ни людям, ни жив ни мёртв </a:t>
                      </a:r>
                      <a:r>
                        <a:rPr lang="ru-RU" b="0" i="0" baseline="0" dirty="0">
                          <a:latin typeface="+mn-lt"/>
                        </a:rPr>
                        <a:t>и др.</a:t>
                      </a:r>
                      <a:endParaRPr lang="ru-RU" b="0" i="0" dirty="0"/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ru-RU" i="1" dirty="0"/>
                        <a:t>На другой день </a:t>
                      </a:r>
                      <a:r>
                        <a:rPr lang="ru-RU" b="1" i="1" dirty="0"/>
                        <a:t>ни свет ни заря</a:t>
                      </a:r>
                      <a:r>
                        <a:rPr lang="ru-RU" b="0" i="1" baseline="0" dirty="0"/>
                        <a:t> Лиза уже проснулась.</a:t>
                      </a:r>
                    </a:p>
                    <a:p>
                      <a:r>
                        <a:rPr lang="ru-RU" b="0" i="1" baseline="0" dirty="0"/>
                        <a:t>Иван Никифорович был </a:t>
                      </a:r>
                      <a:r>
                        <a:rPr lang="ru-RU" b="1" i="1" baseline="0" dirty="0"/>
                        <a:t>ни жив ни мёртв.</a:t>
                      </a:r>
                    </a:p>
                    <a:p>
                      <a:endParaRPr lang="ru-RU" i="1" dirty="0"/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None/>
                      </a:pPr>
                      <a:r>
                        <a:rPr lang="ru-RU" b="0" i="0" dirty="0"/>
                        <a:t>3.</a:t>
                      </a:r>
                      <a:r>
                        <a:rPr lang="ru-RU" b="0" i="0" baseline="0" dirty="0"/>
                        <a:t> Между </a:t>
                      </a:r>
                      <a:r>
                        <a:rPr lang="ru-RU" b="1" i="0" baseline="0" dirty="0"/>
                        <a:t>двумя глаголами, употреблёнными в одной и той же форме</a:t>
                      </a:r>
                      <a:r>
                        <a:rPr lang="ru-RU" b="0" i="0" baseline="0" dirty="0"/>
                        <a:t> и выступающими в роли  </a:t>
                      </a:r>
                      <a:r>
                        <a:rPr lang="ru-RU" b="1" i="0" baseline="0" dirty="0"/>
                        <a:t>единого сказуемого </a:t>
                      </a:r>
                      <a:r>
                        <a:rPr lang="ru-RU" b="0" i="0" baseline="0" dirty="0"/>
                        <a:t>(в значении действия и его цели или неожиданного поступка).</a:t>
                      </a:r>
                      <a:endParaRPr lang="ru-RU" b="0" i="0" dirty="0"/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r>
                        <a:rPr lang="ru-RU" b="1" i="1" dirty="0"/>
                        <a:t>Пойду посмотрю </a:t>
                      </a:r>
                      <a:r>
                        <a:rPr lang="ru-RU" b="0" i="1" dirty="0"/>
                        <a:t>расписание занятий.</a:t>
                      </a:r>
                    </a:p>
                    <a:p>
                      <a:r>
                        <a:rPr lang="ru-RU" b="1" i="1" dirty="0"/>
                        <a:t>Взял</a:t>
                      </a:r>
                      <a:r>
                        <a:rPr lang="ru-RU" b="0" i="1" dirty="0"/>
                        <a:t> да и </a:t>
                      </a:r>
                      <a:r>
                        <a:rPr lang="ru-RU" b="1" i="1" dirty="0"/>
                        <a:t>сделал</a:t>
                      </a:r>
                      <a:r>
                        <a:rPr lang="ru-RU" b="0" i="1" dirty="0"/>
                        <a:t> наоборот.</a:t>
                      </a:r>
                      <a:endParaRPr lang="ru-RU" b="1" i="1" dirty="0"/>
                    </a:p>
                  </a:txBody>
                  <a:tcPr marL="99060" marR="990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386921" y="285728"/>
            <a:ext cx="8203464" cy="4572032"/>
          </a:xfrm>
        </p:spPr>
        <p:txBody>
          <a:bodyPr>
            <a:normAutofit/>
          </a:bodyPr>
          <a:lstStyle/>
          <a:p>
            <a:pPr algn="just"/>
            <a:r>
              <a:rPr lang="ru-RU" sz="3200" b="0" dirty="0"/>
              <a:t>2.</a:t>
            </a:r>
            <a:br>
              <a:rPr lang="ru-RU" sz="3200" b="0" dirty="0"/>
            </a:br>
            <a:r>
              <a:rPr lang="ru-RU" sz="3600" cap="none" dirty="0">
                <a:solidFill>
                  <a:schemeClr val="tx1"/>
                </a:solidFill>
                <a:latin typeface="Calibri" pitchFamily="34" charset="0"/>
              </a:rPr>
              <a:t>М</a:t>
            </a:r>
            <a:r>
              <a:rPr lang="ru-RU" sz="3200" b="0" cap="none" dirty="0">
                <a:solidFill>
                  <a:schemeClr val="tx1"/>
                </a:solidFill>
                <a:latin typeface="Calibri" pitchFamily="34" charset="0"/>
              </a:rPr>
              <a:t>ежду однородными членами, соединёнными </a:t>
            </a:r>
            <a:r>
              <a:rPr lang="ru-RU" sz="3200" cap="none" dirty="0">
                <a:solidFill>
                  <a:schemeClr val="tx1"/>
                </a:solidFill>
                <a:latin typeface="Calibri" pitchFamily="34" charset="0"/>
              </a:rPr>
              <a:t>повторяющимся союзом И – И, запятая ставится перед вторым </a:t>
            </a:r>
            <a:r>
              <a:rPr lang="ru-RU" sz="3200" b="0" cap="none" dirty="0">
                <a:solidFill>
                  <a:schemeClr val="tx1"/>
                </a:solidFill>
                <a:latin typeface="Calibri" pitchFamily="34" charset="0"/>
              </a:rPr>
              <a:t>и </a:t>
            </a:r>
            <a:r>
              <a:rPr lang="ru-RU" sz="3200" cap="none" dirty="0">
                <a:solidFill>
                  <a:schemeClr val="tx1"/>
                </a:solidFill>
                <a:latin typeface="Calibri" pitchFamily="34" charset="0"/>
              </a:rPr>
              <a:t>третьим союзами И, </a:t>
            </a:r>
            <a:r>
              <a:rPr lang="ru-RU" sz="3200" b="0" cap="none" dirty="0">
                <a:solidFill>
                  <a:schemeClr val="tx1"/>
                </a:solidFill>
                <a:latin typeface="Calibri" pitchFamily="34" charset="0"/>
              </a:rPr>
              <a:t>используемые при перечислении, но </a:t>
            </a:r>
            <a:r>
              <a:rPr lang="ru-RU" sz="3200" cap="none" dirty="0">
                <a:solidFill>
                  <a:schemeClr val="tx1"/>
                </a:solidFill>
                <a:latin typeface="Calibri" pitchFamily="34" charset="0"/>
              </a:rPr>
              <a:t>не перед первым, если перед первым союзом ещё не начат однородный ряд:</a:t>
            </a:r>
            <a:r>
              <a:rPr lang="ru-RU" sz="3200" b="0" cap="none" dirty="0">
                <a:solidFill>
                  <a:schemeClr val="tx1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851268" y="5214951"/>
            <a:ext cx="7860255" cy="1457887"/>
          </a:xfrm>
        </p:spPr>
        <p:txBody>
          <a:bodyPr/>
          <a:lstStyle/>
          <a:p>
            <a:pPr algn="just"/>
            <a:r>
              <a:rPr lang="ru-RU" i="1" dirty="0"/>
              <a:t>Горный поток </a:t>
            </a:r>
            <a:r>
              <a:rPr lang="ru-RU" b="1" i="1" dirty="0">
                <a:latin typeface="Arial Black" pitchFamily="34" charset="0"/>
              </a:rPr>
              <a:t>и</a:t>
            </a:r>
            <a:r>
              <a:rPr lang="ru-RU" b="1" i="1" dirty="0"/>
              <a:t> </a:t>
            </a:r>
            <a:r>
              <a:rPr lang="ru-RU" i="1" u="sng" dirty="0"/>
              <a:t>шумел</a:t>
            </a:r>
            <a:r>
              <a:rPr lang="ru-RU" i="1" dirty="0"/>
              <a:t>, </a:t>
            </a:r>
            <a:r>
              <a:rPr lang="ru-RU" b="1" i="1" dirty="0">
                <a:latin typeface="Arial Black" pitchFamily="34" charset="0"/>
              </a:rPr>
              <a:t>и</a:t>
            </a:r>
            <a:r>
              <a:rPr lang="ru-RU" i="1" dirty="0"/>
              <a:t> </a:t>
            </a:r>
            <a:r>
              <a:rPr lang="ru-RU" i="1" u="sng" dirty="0"/>
              <a:t>пенился</a:t>
            </a:r>
            <a:r>
              <a:rPr lang="ru-RU" i="1" dirty="0"/>
              <a:t>,</a:t>
            </a:r>
            <a:r>
              <a:rPr lang="ru-RU" b="1" i="1" dirty="0"/>
              <a:t> </a:t>
            </a:r>
            <a:r>
              <a:rPr lang="ru-RU" b="1" i="1" dirty="0">
                <a:latin typeface="Arial Black" pitchFamily="34" charset="0"/>
              </a:rPr>
              <a:t>и</a:t>
            </a:r>
            <a:r>
              <a:rPr lang="ru-RU" b="1" i="1" dirty="0"/>
              <a:t> </a:t>
            </a:r>
            <a:r>
              <a:rPr lang="ru-RU" i="1" u="sng" dirty="0"/>
              <a:t>бился</a:t>
            </a:r>
            <a:r>
              <a:rPr lang="ru-RU" i="1" dirty="0"/>
              <a:t> о скалы.</a:t>
            </a:r>
          </a:p>
          <a:p>
            <a:pPr algn="just"/>
            <a:r>
              <a:rPr lang="ru-RU" i="1" dirty="0"/>
              <a:t>[</a:t>
            </a:r>
            <a:r>
              <a:rPr lang="ru-RU" b="1" i="1" dirty="0">
                <a:latin typeface="Arial Black" pitchFamily="34" charset="0"/>
              </a:rPr>
              <a:t>и</a:t>
            </a:r>
            <a:r>
              <a:rPr lang="ru-RU" b="1" i="1" dirty="0"/>
              <a:t> </a:t>
            </a:r>
            <a:r>
              <a:rPr lang="ru-RU" i="1" dirty="0"/>
              <a:t>О</a:t>
            </a:r>
            <a:r>
              <a:rPr lang="ru-RU" b="1" i="1" dirty="0"/>
              <a:t>, </a:t>
            </a:r>
            <a:r>
              <a:rPr lang="ru-RU" b="1" i="1" dirty="0">
                <a:latin typeface="Arial Black" pitchFamily="34" charset="0"/>
              </a:rPr>
              <a:t>и</a:t>
            </a:r>
            <a:r>
              <a:rPr lang="ru-RU" b="1" i="1" dirty="0"/>
              <a:t> О, </a:t>
            </a:r>
            <a:r>
              <a:rPr lang="ru-RU" i="1" dirty="0">
                <a:latin typeface="Arial Black" pitchFamily="34" charset="0"/>
              </a:rPr>
              <a:t>и</a:t>
            </a:r>
            <a:r>
              <a:rPr lang="ru-RU" i="1" dirty="0"/>
              <a:t> О</a:t>
            </a:r>
            <a:r>
              <a:rPr lang="ru-RU" b="1" i="1" dirty="0"/>
              <a:t>].</a:t>
            </a:r>
          </a:p>
          <a:p>
            <a:pPr algn="just"/>
            <a:endParaRPr lang="ru-RU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6921" y="500042"/>
            <a:ext cx="8513028" cy="4286280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3. 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Но!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Century Gothic" pitchFamily="34" charset="0"/>
              </a:rPr>
              <a:t>Запятая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ставится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и перед первым повторяю-щимся союзом 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И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, если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однородный ряд был уже начат перед первым союзом 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И</a:t>
            </a:r>
            <a:r>
              <a:rPr lang="ru-RU" b="0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: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60833" y="5357827"/>
            <a:ext cx="6776779" cy="74350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i="1" dirty="0"/>
              <a:t>Горный поток</a:t>
            </a:r>
            <a:r>
              <a:rPr lang="ru-RU" b="1" i="1" dirty="0"/>
              <a:t> </a:t>
            </a:r>
            <a:r>
              <a:rPr lang="ru-RU" i="1" u="sng" dirty="0"/>
              <a:t>шумел</a:t>
            </a:r>
            <a:r>
              <a:rPr lang="ru-RU" i="1" dirty="0"/>
              <a:t>, </a:t>
            </a:r>
            <a:r>
              <a:rPr lang="ru-RU" b="1" i="1" dirty="0">
                <a:latin typeface="Arial Black" pitchFamily="34" charset="0"/>
              </a:rPr>
              <a:t>и</a:t>
            </a:r>
            <a:r>
              <a:rPr lang="ru-RU" i="1" dirty="0"/>
              <a:t> </a:t>
            </a:r>
            <a:r>
              <a:rPr lang="ru-RU" i="1" u="sng" dirty="0"/>
              <a:t>пенился</a:t>
            </a:r>
            <a:r>
              <a:rPr lang="ru-RU" i="1" dirty="0"/>
              <a:t>,</a:t>
            </a:r>
            <a:r>
              <a:rPr lang="ru-RU" b="1" i="1" dirty="0"/>
              <a:t> </a:t>
            </a:r>
            <a:r>
              <a:rPr lang="ru-RU" b="1" i="1" dirty="0">
                <a:latin typeface="Arial Black" pitchFamily="34" charset="0"/>
              </a:rPr>
              <a:t>и</a:t>
            </a:r>
            <a:r>
              <a:rPr lang="ru-RU" b="1" i="1" dirty="0"/>
              <a:t> </a:t>
            </a:r>
            <a:r>
              <a:rPr lang="ru-RU" i="1" u="sng" dirty="0"/>
              <a:t>бился</a:t>
            </a:r>
            <a:r>
              <a:rPr lang="ru-RU" i="1" dirty="0"/>
              <a:t> о скалы.</a:t>
            </a:r>
          </a:p>
          <a:p>
            <a:pPr algn="just"/>
            <a:r>
              <a:rPr lang="ru-RU" i="1" dirty="0"/>
              <a:t>[</a:t>
            </a:r>
            <a:r>
              <a:rPr lang="ru-RU" b="1" i="1" dirty="0"/>
              <a:t> </a:t>
            </a:r>
            <a:r>
              <a:rPr lang="ru-RU" i="1" dirty="0"/>
              <a:t>О</a:t>
            </a:r>
            <a:r>
              <a:rPr lang="ru-RU" b="1" i="1" dirty="0"/>
              <a:t>, </a:t>
            </a:r>
            <a:r>
              <a:rPr lang="ru-RU" b="1" i="1" dirty="0">
                <a:latin typeface="Arial Black" pitchFamily="34" charset="0"/>
              </a:rPr>
              <a:t>и</a:t>
            </a:r>
            <a:r>
              <a:rPr lang="ru-RU" b="1" i="1" dirty="0"/>
              <a:t> О, </a:t>
            </a:r>
            <a:r>
              <a:rPr lang="ru-RU" i="1" dirty="0">
                <a:latin typeface="Arial Black" pitchFamily="34" charset="0"/>
              </a:rPr>
              <a:t>и</a:t>
            </a:r>
            <a:r>
              <a:rPr lang="ru-RU" i="1" dirty="0"/>
              <a:t> О</a:t>
            </a:r>
            <a:r>
              <a:rPr lang="ru-RU" b="1" i="1" dirty="0"/>
              <a:t>].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569</TotalTime>
  <Words>2648</Words>
  <Application>Microsoft Office PowerPoint</Application>
  <PresentationFormat>Лист A4 (210x297 мм)</PresentationFormat>
  <Paragraphs>239</Paragraphs>
  <Slides>36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5" baseType="lpstr">
      <vt:lpstr>Arial Black</vt:lpstr>
      <vt:lpstr>Calibri</vt:lpstr>
      <vt:lpstr>Century Gothic</vt:lpstr>
      <vt:lpstr>Constantia</vt:lpstr>
      <vt:lpstr>Times New Roman</vt:lpstr>
      <vt:lpstr>Trebuchet MS</vt:lpstr>
      <vt:lpstr>Wingdings</vt:lpstr>
      <vt:lpstr>Wingdings 2</vt:lpstr>
      <vt:lpstr>Изящная</vt:lpstr>
      <vt:lpstr>МБОУ«Тевзанинская СОШ» Успанова Аминат Шамсудиновна    Подготовка к ЕГЭ  по русскому языку</vt:lpstr>
      <vt:lpstr>Формулировка задания: </vt:lpstr>
      <vt:lpstr>Презентация PowerPoint</vt:lpstr>
      <vt:lpstr>Что следует знать </vt:lpstr>
      <vt:lpstr>Помните:</vt:lpstr>
      <vt:lpstr>1. Пунктуация в простом предложении с однородными членами</vt:lpstr>
      <vt:lpstr>Презентация PowerPoint</vt:lpstr>
      <vt:lpstr>2. Между однородными членами, соединёнными повторяющимся союзом И – И, запятая ставится перед вторым и третьим союзами И, используемые при перечислении, но не перед первым, если перед первым союзом ещё не начат однородный ряд: </vt:lpstr>
      <vt:lpstr>3. Но! Запятая ставится и перед первым повторяю-щимся союзом И, если однородный ряд был уже начат перед первым союзом И:</vt:lpstr>
      <vt:lpstr> 4.  Между однородными членами, соединёнными повторяющимися союзами НИ–НИ, И-И, ИЛИ-ИЛИ, ЛИБО–ЛИБО, ТО-ТО, НЕ ТО-НЕ ТО, ТО ЛИ-ТО ЛИ, запятая ставится но не перед первым союзом. Перед первым, повторяющимся союзом, при помощи которого начинается перечисление однородных членов, запятая не ставится. Запятая ставится перед вторым и третьим союзами.используемыми при перечислении: </vt:lpstr>
      <vt:lpstr>Презентация PowerPoint</vt:lpstr>
      <vt:lpstr>5. Запятая может ставиться перед первым повторяющимся союзом, если однородный ряд был начат без этого союза.  </vt:lpstr>
      <vt:lpstr>6. между однородными членами, связанными противительными союзами А, НО, ДА (=НО), ОДНАКО, ЗАТО, всегда ставится запятая. [О, а О].  [О, но О].  [О, да О].  [О, зато О].  [О, однако О].        </vt:lpstr>
      <vt:lpstr>7. Перед второй частью двойных союзов, соединяющих однородные члены, ставится запятая. Не только… , но и … как … , так и … хотя и … , но … если не … , то … не столько … , сколько …       </vt:lpstr>
      <vt:lpstr>Примеры:</vt:lpstr>
      <vt:lpstr>Обратите внимание:</vt:lpstr>
      <vt:lpstr>Пунктуация в сложносочинённом предложении, части которого соединяет сочинительный союз И</vt:lpstr>
      <vt:lpstr>Отсутствие запятой перед союзом и в ССП </vt:lpstr>
      <vt:lpstr>Запятая перед союзом И в сложносочинённом предложении не ставится в следующих случаях:  </vt:lpstr>
      <vt:lpstr>Презентация PowerPoint</vt:lpstr>
      <vt:lpstr>Если части сложносочинённого предложения объединены общим второстепенным членом предложения, запятая перед союзами         И, ДА (= И), ИЛИ, ЛИБО, соединяющими простые предложения в сложносочинённом предложении, не ставится.          </vt:lpstr>
      <vt:lpstr>Алгоритм выполнения  задания 16:</vt:lpstr>
      <vt:lpstr>Презентация PowerPoint</vt:lpstr>
      <vt:lpstr>Задания для самостоятельной работы</vt:lpstr>
      <vt:lpstr>Задания для самостоятельной работы</vt:lpstr>
      <vt:lpstr>Задания для самостоятельной работы</vt:lpstr>
      <vt:lpstr>Задания для самостоятельной работы</vt:lpstr>
      <vt:lpstr>Задания для самостоятельной работы</vt:lpstr>
      <vt:lpstr>Задания для самостоятельной работы</vt:lpstr>
      <vt:lpstr>Задания для самостоятельной работы</vt:lpstr>
      <vt:lpstr>Задания для самостоятельной работы</vt:lpstr>
      <vt:lpstr>Задания для самостоятельной работы</vt:lpstr>
      <vt:lpstr>Задания для самостоятельной работы</vt:lpstr>
      <vt:lpstr>ответы</vt:lpstr>
      <vt:lpstr>Список литературы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БИСКАМЖИНСКАЯ СОШ    Подготовка к ЕГЭ  по русскому языку</dc:title>
  <cp:lastModifiedBy>Пользователь</cp:lastModifiedBy>
  <cp:revision>64</cp:revision>
  <dcterms:modified xsi:type="dcterms:W3CDTF">2020-10-14T03:47:41Z</dcterms:modified>
</cp:coreProperties>
</file>