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handoutMasterIdLst>
    <p:handoutMasterId r:id="rId25"/>
  </p:handoutMasterIdLst>
  <p:sldIdLst>
    <p:sldId id="908" r:id="rId2"/>
    <p:sldId id="959" r:id="rId3"/>
    <p:sldId id="1015" r:id="rId4"/>
    <p:sldId id="1014" r:id="rId5"/>
    <p:sldId id="1020" r:id="rId6"/>
    <p:sldId id="1029" r:id="rId7"/>
    <p:sldId id="1031" r:id="rId8"/>
    <p:sldId id="1032" r:id="rId9"/>
    <p:sldId id="1033" r:id="rId10"/>
    <p:sldId id="1035" r:id="rId11"/>
    <p:sldId id="1030" r:id="rId12"/>
    <p:sldId id="1037" r:id="rId13"/>
    <p:sldId id="1034" r:id="rId14"/>
    <p:sldId id="1018" r:id="rId15"/>
    <p:sldId id="1021" r:id="rId16"/>
    <p:sldId id="1023" r:id="rId17"/>
    <p:sldId id="1022" r:id="rId18"/>
    <p:sldId id="1024" r:id="rId19"/>
    <p:sldId id="1025" r:id="rId20"/>
    <p:sldId id="1026" r:id="rId21"/>
    <p:sldId id="1027" r:id="rId22"/>
    <p:sldId id="1036" r:id="rId23"/>
  </p:sldIdLst>
  <p:sldSz cx="9144000" cy="5143500" type="screen16x9"/>
  <p:notesSz cx="6805613" cy="9944100"/>
  <p:embeddedFontLst>
    <p:embeddedFont>
      <p:font typeface="Century Gothic" panose="020B0502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 Kashin" initials="AK" lastIdx="3" clrIdx="0"/>
  <p:cmAuthor id="1" name="Кузнецова Надежда Михайловна" initials="КНМ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E84"/>
    <a:srgbClr val="000066"/>
    <a:srgbClr val="004070"/>
    <a:srgbClr val="003366"/>
    <a:srgbClr val="003399"/>
    <a:srgbClr val="FF5050"/>
    <a:srgbClr val="5DC392"/>
    <a:srgbClr val="10499C"/>
    <a:srgbClr val="3D83EB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4343" autoAdjust="0"/>
  </p:normalViewPr>
  <p:slideViewPr>
    <p:cSldViewPr>
      <p:cViewPr varScale="1">
        <p:scale>
          <a:sx n="102" d="100"/>
          <a:sy n="102" d="100"/>
        </p:scale>
        <p:origin x="516" y="102"/>
      </p:cViewPr>
      <p:guideLst>
        <p:guide orient="horz" pos="162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0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33BAA-BDD7-49AF-A1C1-A51D178692DB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F4E3F-9901-4AEE-BA40-AB2E811AE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120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16819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4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3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2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7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897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59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145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51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77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21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45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750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81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13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364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05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5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07" tIns="91407" rIns="91407" bIns="91407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07" tIns="91407" rIns="91407" bIns="91407" anchor="t" anchorCtr="0"/>
          <a:lstStyle>
            <a:lvl1pPr marL="457109" lvl="0" indent="-304739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217" lvl="1" indent="-304739" rtl="0">
              <a:spcBef>
                <a:spcPts val="1599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26" lvl="2" indent="-304739" rtl="0">
              <a:spcBef>
                <a:spcPts val="1599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35" lvl="3" indent="-304739" rtl="0">
              <a:spcBef>
                <a:spcPts val="1599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544" lvl="4" indent="-304739" rtl="0">
              <a:spcBef>
                <a:spcPts val="1599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653" lvl="5" indent="-304739" rtl="0">
              <a:spcBef>
                <a:spcPts val="1599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762" lvl="6" indent="-304739" rtl="0">
              <a:spcBef>
                <a:spcPts val="1599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870" lvl="7" indent="-304739" rtl="0">
              <a:spcBef>
                <a:spcPts val="1599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3979" lvl="8" indent="-304739" rtl="0">
              <a:spcBef>
                <a:spcPts val="1599"/>
              </a:spcBef>
              <a:spcAft>
                <a:spcPts val="1599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07" tIns="91407" rIns="91407" bIns="91407" anchor="ctr" anchorCtr="0">
            <a:noAutofit/>
          </a:bodyPr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07" tIns="91407" rIns="91407" bIns="91407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07" tIns="91407" rIns="91407" bIns="91407" anchor="ctr" anchorCtr="0">
            <a:noAutofit/>
          </a:bodyPr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07" tIns="91407" rIns="91407" bIns="91407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07" tIns="91407" rIns="91407" bIns="91407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07" tIns="91407" rIns="91407" bIns="91407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1" y="724075"/>
            <a:ext cx="3837000" cy="3695100"/>
          </a:xfrm>
          <a:prstGeom prst="rect">
            <a:avLst/>
          </a:prstGeom>
        </p:spPr>
        <p:txBody>
          <a:bodyPr wrap="square" lIns="91407" tIns="91407" rIns="91407" bIns="91407" anchor="ctr" anchorCtr="0"/>
          <a:lstStyle>
            <a:lvl1pPr marL="457109" lvl="0" indent="-34283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17" lvl="1" indent="-317437" rtl="0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2pPr>
            <a:lvl3pPr marL="1371326" lvl="2" indent="-317437" rtl="0">
              <a:spcBef>
                <a:spcPts val="1599"/>
              </a:spcBef>
              <a:spcAft>
                <a:spcPts val="0"/>
              </a:spcAft>
              <a:buSzPts val="1400"/>
              <a:buChar char="■"/>
              <a:defRPr/>
            </a:lvl3pPr>
            <a:lvl4pPr marL="1828435" lvl="3" indent="-317437" rtl="0">
              <a:spcBef>
                <a:spcPts val="1599"/>
              </a:spcBef>
              <a:spcAft>
                <a:spcPts val="0"/>
              </a:spcAft>
              <a:buSzPts val="1400"/>
              <a:buChar char="●"/>
              <a:defRPr/>
            </a:lvl4pPr>
            <a:lvl5pPr marL="2285544" lvl="4" indent="-317437" rtl="0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5pPr>
            <a:lvl6pPr marL="2742653" lvl="5" indent="-317437" rtl="0">
              <a:spcBef>
                <a:spcPts val="1599"/>
              </a:spcBef>
              <a:spcAft>
                <a:spcPts val="0"/>
              </a:spcAft>
              <a:buSzPts val="1400"/>
              <a:buChar char="■"/>
              <a:defRPr/>
            </a:lvl6pPr>
            <a:lvl7pPr marL="3199762" lvl="6" indent="-317437" rtl="0">
              <a:spcBef>
                <a:spcPts val="1599"/>
              </a:spcBef>
              <a:spcAft>
                <a:spcPts val="0"/>
              </a:spcAft>
              <a:buSzPts val="1400"/>
              <a:buChar char="●"/>
              <a:defRPr/>
            </a:lvl7pPr>
            <a:lvl8pPr marL="3656870" lvl="7" indent="-317437" rtl="0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8pPr>
            <a:lvl9pPr marL="4113979" lvl="8" indent="-317437" rtl="0">
              <a:spcBef>
                <a:spcPts val="1599"/>
              </a:spcBef>
              <a:spcAft>
                <a:spcPts val="1599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07" tIns="91407" rIns="91407" bIns="91407" anchor="ctr" anchorCtr="0">
            <a:noAutofit/>
          </a:bodyPr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1" y="4230575"/>
            <a:ext cx="5998800" cy="605100"/>
          </a:xfrm>
          <a:prstGeom prst="rect">
            <a:avLst/>
          </a:prstGeom>
        </p:spPr>
        <p:txBody>
          <a:bodyPr wrap="square" lIns="91407" tIns="91407" rIns="91407" bIns="91407" anchor="ctr" anchorCtr="0"/>
          <a:lstStyle>
            <a:lvl1pPr marL="457109" lvl="0" indent="-22855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07" tIns="91407" rIns="91407" bIns="91407" anchor="ctr" anchorCtr="0">
            <a:noAutofit/>
          </a:bodyPr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1" y="1106125"/>
            <a:ext cx="8520600" cy="1963500"/>
          </a:xfrm>
          <a:prstGeom prst="rect">
            <a:avLst/>
          </a:prstGeom>
        </p:spPr>
        <p:txBody>
          <a:bodyPr wrap="square" lIns="91407" tIns="91407" rIns="91407" bIns="91407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1" y="3152225"/>
            <a:ext cx="8520600" cy="1300800"/>
          </a:xfrm>
          <a:prstGeom prst="rect">
            <a:avLst/>
          </a:prstGeom>
        </p:spPr>
        <p:txBody>
          <a:bodyPr wrap="square" lIns="91407" tIns="91407" rIns="91407" bIns="91407" anchor="t" anchorCtr="0"/>
          <a:lstStyle>
            <a:lvl1pPr marL="457109" lvl="0" indent="-342832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17" lvl="1" indent="-317437" algn="ctr" rtl="0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2pPr>
            <a:lvl3pPr marL="1371326" lvl="2" indent="-317437" algn="ctr" rtl="0">
              <a:spcBef>
                <a:spcPts val="1599"/>
              </a:spcBef>
              <a:spcAft>
                <a:spcPts val="0"/>
              </a:spcAft>
              <a:buSzPts val="1400"/>
              <a:buChar char="■"/>
              <a:defRPr/>
            </a:lvl3pPr>
            <a:lvl4pPr marL="1828435" lvl="3" indent="-317437" algn="ctr" rtl="0">
              <a:spcBef>
                <a:spcPts val="1599"/>
              </a:spcBef>
              <a:spcAft>
                <a:spcPts val="0"/>
              </a:spcAft>
              <a:buSzPts val="1400"/>
              <a:buChar char="●"/>
              <a:defRPr/>
            </a:lvl4pPr>
            <a:lvl5pPr marL="2285544" lvl="4" indent="-317437" algn="ctr" rtl="0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5pPr>
            <a:lvl6pPr marL="2742653" lvl="5" indent="-317437" algn="ctr" rtl="0">
              <a:spcBef>
                <a:spcPts val="1599"/>
              </a:spcBef>
              <a:spcAft>
                <a:spcPts val="0"/>
              </a:spcAft>
              <a:buSzPts val="1400"/>
              <a:buChar char="■"/>
              <a:defRPr/>
            </a:lvl6pPr>
            <a:lvl7pPr marL="3199762" lvl="6" indent="-317437" algn="ctr" rtl="0">
              <a:spcBef>
                <a:spcPts val="1599"/>
              </a:spcBef>
              <a:spcAft>
                <a:spcPts val="0"/>
              </a:spcAft>
              <a:buSzPts val="1400"/>
              <a:buChar char="●"/>
              <a:defRPr/>
            </a:lvl7pPr>
            <a:lvl8pPr marL="3656870" lvl="7" indent="-317437" algn="ctr" rtl="0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8pPr>
            <a:lvl9pPr marL="4113979" lvl="8" indent="-317437" algn="ctr" rtl="0">
              <a:spcBef>
                <a:spcPts val="1599"/>
              </a:spcBef>
              <a:spcAft>
                <a:spcPts val="1599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07" tIns="91407" rIns="91407" bIns="91407" anchor="ctr" anchorCtr="0">
            <a:noAutofit/>
          </a:bodyPr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88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07" tIns="91407" rIns="91407" bIns="91407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07" tIns="91407" rIns="91407" bIns="91407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07" tIns="91407" rIns="91407" bIns="91407" anchor="ctr" anchorCtr="0">
            <a:noAutofit/>
          </a:bodyPr>
          <a:lstStyle/>
          <a:p>
            <a:pPr algn="r"/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algn="r"/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71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18169"/>
            <a:ext cx="8520600" cy="733501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МУ «</a:t>
            </a:r>
            <a:r>
              <a:rPr lang="ru-RU" sz="1800" b="1" dirty="0" err="1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Веденский</a:t>
            </a:r>
            <a:r>
              <a:rPr lang="ru-RU" sz="18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РОО»</a:t>
            </a:r>
            <a:br>
              <a:rPr lang="ru-RU" sz="18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МБОУ «</a:t>
            </a:r>
            <a:r>
              <a:rPr lang="ru-RU" sz="1800" b="1" dirty="0" err="1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Тевзанинская</a:t>
            </a:r>
            <a:r>
              <a:rPr lang="ru-RU" sz="18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СОШ им. </a:t>
            </a:r>
            <a:r>
              <a:rPr lang="ru-RU" sz="1800" b="1" dirty="0" err="1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С.С.Зумаева</a:t>
            </a:r>
            <a:r>
              <a:rPr lang="ru-RU" sz="18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»</a:t>
            </a:r>
            <a:endParaRPr lang="ru-RU" sz="1800" b="1" dirty="0">
              <a:solidFill>
                <a:srgbClr val="00006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9952" y="3939902"/>
            <a:ext cx="4836365" cy="1008112"/>
          </a:xfrm>
        </p:spPr>
        <p:txBody>
          <a:bodyPr/>
          <a:lstStyle/>
          <a:p>
            <a:pPr marL="114277" indent="0">
              <a:buNone/>
            </a:pPr>
            <a:r>
              <a:rPr lang="ru-RU" sz="1400" b="1" i="1" dirty="0" err="1" smtClean="0">
                <a:solidFill>
                  <a:srgbClr val="000066"/>
                </a:solidFill>
              </a:rPr>
              <a:t>Касуев</a:t>
            </a:r>
            <a:r>
              <a:rPr lang="ru-RU" sz="1400" b="1" i="1" dirty="0" smtClean="0">
                <a:solidFill>
                  <a:srgbClr val="000066"/>
                </a:solidFill>
              </a:rPr>
              <a:t> </a:t>
            </a:r>
            <a:r>
              <a:rPr lang="ru-RU" sz="1400" b="1" i="1" dirty="0" err="1" smtClean="0">
                <a:solidFill>
                  <a:srgbClr val="000066"/>
                </a:solidFill>
              </a:rPr>
              <a:t>Денилбек</a:t>
            </a:r>
            <a:r>
              <a:rPr lang="ru-RU" sz="1400" b="1" i="1" dirty="0" smtClean="0">
                <a:solidFill>
                  <a:srgbClr val="000066"/>
                </a:solidFill>
              </a:rPr>
              <a:t> </a:t>
            </a:r>
            <a:r>
              <a:rPr lang="ru-RU" sz="1400" b="1" i="1" dirty="0" err="1" smtClean="0">
                <a:solidFill>
                  <a:srgbClr val="000066"/>
                </a:solidFill>
              </a:rPr>
              <a:t>Гиланиевич</a:t>
            </a:r>
            <a:r>
              <a:rPr lang="ru-RU" sz="1400" b="1" i="1" dirty="0" smtClean="0">
                <a:solidFill>
                  <a:srgbClr val="000066"/>
                </a:solidFill>
              </a:rPr>
              <a:t>,</a:t>
            </a:r>
            <a:endParaRPr lang="ru-RU" sz="1400" b="1" i="1" dirty="0" smtClean="0">
              <a:solidFill>
                <a:srgbClr val="000066"/>
              </a:solidFill>
            </a:endParaRPr>
          </a:p>
          <a:p>
            <a:pPr marL="114277" indent="0">
              <a:buNone/>
            </a:pPr>
            <a:r>
              <a:rPr lang="ru-RU" sz="1400" b="1" i="1" dirty="0">
                <a:solidFill>
                  <a:srgbClr val="000066"/>
                </a:solidFill>
              </a:rPr>
              <a:t>з</a:t>
            </a:r>
            <a:r>
              <a:rPr lang="ru-RU" sz="1400" b="1" i="1" dirty="0" smtClean="0">
                <a:solidFill>
                  <a:srgbClr val="000066"/>
                </a:solidFill>
              </a:rPr>
              <a:t>аместитель директора по УВР</a:t>
            </a:r>
            <a:endParaRPr lang="ru-RU" sz="1400" b="1" i="1" dirty="0">
              <a:solidFill>
                <a:srgbClr val="000066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2002336"/>
            <a:ext cx="7344816" cy="899486"/>
          </a:xfrm>
          <a:prstGeom prst="rect">
            <a:avLst/>
          </a:prstGeom>
          <a:noFill/>
          <a:ln>
            <a:noFill/>
          </a:ln>
        </p:spPr>
        <p:txBody>
          <a:bodyPr wrap="square" lIns="91407" tIns="91407" rIns="91407" bIns="91407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r>
              <a:rPr lang="ru-RU" sz="1800" b="1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Приведение ООП СОО в соответствие с обновленным ФГОС  СОО и ФОП СОО</a:t>
            </a:r>
            <a:endParaRPr lang="ru-RU" sz="1800" b="1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hechgerb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049" y="225996"/>
            <a:ext cx="7715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30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886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42131"/>
            <a:ext cx="3024336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ФЗ № 273 2Об образовании в Российской Федерации»</a:t>
            </a:r>
          </a:p>
          <a:p>
            <a:pPr lvl="0"/>
            <a:endParaRPr lang="ru-RU" sz="11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ru-RU" sz="11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</a:t>
            </a:r>
            <a:r>
              <a:rPr lang="ru-RU" sz="11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6 ст. 12 </a:t>
            </a:r>
          </a:p>
          <a:p>
            <a:pPr lvl="0" algn="just"/>
            <a:r>
              <a:rPr lang="ru-RU" sz="11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6.2 Организация, осуществляющая образовательную деятельность ……., при разработке соответствующей общеобразовательной программы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вправе предусмотреть перераспределение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предусмотренного в федеральном учебном плане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времени на изучение учебных предметов, по которым </a:t>
            </a:r>
            <a:r>
              <a:rPr lang="ru-RU" sz="1100" b="1" dirty="0">
                <a:solidFill>
                  <a:srgbClr val="0E3E8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проводится государственная итоговая аттестация</a:t>
            </a:r>
            <a:r>
              <a:rPr lang="ru-RU" sz="11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в пользу изучения иных учебных предметов, в том числе на организацию углубленного изучения отдельных учебных предметов и профильное обучение. </a:t>
            </a:r>
            <a:endParaRPr lang="ru-RU" sz="11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endParaRPr lang="ru-RU" sz="11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ru-RU" sz="11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</a:t>
            </a:r>
            <a:r>
              <a:rPr lang="ru-RU" sz="11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6 </a:t>
            </a:r>
            <a:r>
              <a:rPr lang="ru-RU" sz="11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</a:t>
            </a:r>
            <a:r>
              <a:rPr lang="ru-RU" sz="11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</a:p>
          <a:p>
            <a:pPr lvl="0" algn="just"/>
            <a:r>
              <a:rPr lang="ru-RU" sz="11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6.3 При разработке основной образовательной программы ……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предусматривают непосредственное применение при реализации обязательной части образовательной программы </a:t>
            </a: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СОО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федеральных рабочих программ </a:t>
            </a:r>
            <a:r>
              <a:rPr lang="ru-RU" sz="11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учебным предметам «Русский язык», «</a:t>
            </a:r>
            <a:r>
              <a:rPr lang="ru-RU" sz="11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Литература», «История», «</a:t>
            </a:r>
            <a:r>
              <a:rPr lang="ru-RU" sz="11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Обществознание», «География», «ОБЖ».</a:t>
            </a:r>
            <a:endParaRPr lang="ru-RU" sz="1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9561" t="22438" r="24542" b="31297"/>
          <a:stretch/>
        </p:blipFill>
        <p:spPr>
          <a:xfrm>
            <a:off x="3275856" y="34130"/>
            <a:ext cx="5868144" cy="4841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507854"/>
            <a:ext cx="148145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057" t="25391" r="14580" b="25391"/>
          <a:stretch/>
        </p:blipFill>
        <p:spPr>
          <a:xfrm>
            <a:off x="395536" y="267494"/>
            <a:ext cx="8350114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755" t="21454" r="23989" b="11610"/>
          <a:stretch/>
        </p:blipFill>
        <p:spPr>
          <a:xfrm>
            <a:off x="1331640" y="31254"/>
            <a:ext cx="7812360" cy="5112246"/>
          </a:xfrm>
          <a:prstGeom prst="rect">
            <a:avLst/>
          </a:prstGeom>
        </p:spPr>
      </p:pic>
      <p:pic>
        <p:nvPicPr>
          <p:cNvPr id="3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7558" y="767115"/>
            <a:ext cx="1668404" cy="18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28205"/>
            <a:ext cx="7452320" cy="1015663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Содержание учебного предмета «Астрономия» в полном объеме интегрировано в содержание учебного предмета «Физика»</a:t>
            </a:r>
            <a:endParaRPr lang="ru-RU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7" y="1810147"/>
            <a:ext cx="1670449" cy="1822862"/>
          </a:xfrm>
          <a:prstGeom prst="rect">
            <a:avLst/>
          </a:prstGeom>
        </p:spPr>
      </p:pic>
      <p:pic>
        <p:nvPicPr>
          <p:cNvPr id="7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5433" y="128205"/>
            <a:ext cx="1668404" cy="18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47758" y="1331343"/>
            <a:ext cx="7396241" cy="1323439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Содержание учебных предметов «Естествознание» и «Экология» сквозной содержательной линией интегрированы в предметы «Биология», «Химия» и «Физика» </a:t>
            </a:r>
            <a:endParaRPr lang="ru-RU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32" y="3492089"/>
            <a:ext cx="1670449" cy="18228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47758" y="2842257"/>
            <a:ext cx="7396241" cy="1015663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Содержание учебного предмета «Россия в мире» интегрировано в предметы «История» и «Обществознание»</a:t>
            </a:r>
            <a:endParaRPr lang="ru-RU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8166" y="4023633"/>
            <a:ext cx="7315834" cy="1015663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Содержание предметов «Право» и «Экономика» интегрировано в предмет «Обществознание» базового и углубленного уровня</a:t>
            </a:r>
            <a:endParaRPr lang="ru-RU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rostim.com/wp-content/uploads/2021/05/image1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80" y="485579"/>
            <a:ext cx="2387674" cy="16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22894" y="130259"/>
            <a:ext cx="6552728" cy="646331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ФГОС СОО и ВСОКО</a:t>
            </a:r>
            <a:endParaRPr lang="ru-RU" sz="36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917562"/>
            <a:ext cx="5502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</a:rPr>
              <a:t>ФЗ № 273 «Об образовании в Российской Федерации»: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Статья 28. К компетенции образовательной организации в установленной сфере относится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 …</a:t>
            </a:r>
            <a:r>
              <a:rPr lang="ru-RU" b="1" i="1" dirty="0" smtClean="0">
                <a:latin typeface="Times New Roman" panose="02020603050405020304" pitchFamily="18" charset="0"/>
              </a:rPr>
              <a:t>пункт 13 - </a:t>
            </a:r>
            <a:r>
              <a:rPr lang="ru-RU" i="1" dirty="0" smtClean="0">
                <a:latin typeface="Times New Roman" panose="02020603050405020304" pitchFamily="18" charset="0"/>
              </a:rPr>
              <a:t>проведение </a:t>
            </a:r>
            <a:r>
              <a:rPr lang="ru-RU" i="1" dirty="0" err="1">
                <a:latin typeface="Times New Roman" panose="02020603050405020304" pitchFamily="18" charset="0"/>
              </a:rPr>
              <a:t>самообследования</a:t>
            </a:r>
            <a:r>
              <a:rPr lang="ru-RU" i="1" dirty="0">
                <a:latin typeface="Times New Roman" panose="02020603050405020304" pitchFamily="18" charset="0"/>
              </a:rPr>
              <a:t>,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функционирования внутренней системы оценки качества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образования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3149338"/>
            <a:ext cx="763284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деятельности, системы управления организации, содержания и качества подготовки обучающихся, организации учебного процесса, востребованности выпускников, качества кадрового, учебно-методического, библиотечно-информационного обеспечения, материально-технической базы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внутренней системы оценки качества образования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анализ показателей деятельности организации, подлежащей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устанавливаемых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489776"/>
            <a:ext cx="6102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tserrat"/>
              </a:rPr>
              <a:t>Порядок </a:t>
            </a:r>
            <a:r>
              <a:rPr lang="ru-RU" b="1" dirty="0">
                <a:solidFill>
                  <a:srgbClr val="002060"/>
                </a:solidFill>
                <a:latin typeface="Montserrat"/>
              </a:rPr>
              <a:t>проведения </a:t>
            </a:r>
            <a:r>
              <a:rPr lang="ru-RU" b="1" dirty="0" err="1">
                <a:solidFill>
                  <a:srgbClr val="002060"/>
                </a:solidFill>
                <a:latin typeface="Montserrat"/>
              </a:rPr>
              <a:t>самообследования</a:t>
            </a:r>
            <a:r>
              <a:rPr lang="ru-RU" b="1" dirty="0">
                <a:solidFill>
                  <a:srgbClr val="002060"/>
                </a:solidFill>
                <a:latin typeface="Montserrat"/>
              </a:rPr>
              <a:t> образовательной </a:t>
            </a:r>
            <a:r>
              <a:rPr lang="ru-RU" b="1" dirty="0" smtClean="0">
                <a:solidFill>
                  <a:srgbClr val="002060"/>
                </a:solidFill>
                <a:latin typeface="Montserrat"/>
              </a:rPr>
              <a:t>организацией (приказ </a:t>
            </a:r>
            <a:r>
              <a:rPr lang="ru-RU" b="1" dirty="0" err="1" smtClean="0">
                <a:solidFill>
                  <a:srgbClr val="002060"/>
                </a:solidFill>
                <a:latin typeface="Montserrat"/>
              </a:rPr>
              <a:t>Минобрнауки</a:t>
            </a:r>
            <a:r>
              <a:rPr lang="ru-RU" b="1" dirty="0" smtClean="0">
                <a:solidFill>
                  <a:srgbClr val="002060"/>
                </a:solidFill>
                <a:latin typeface="Montserrat"/>
              </a:rPr>
              <a:t> России от 14.06.2013 № 462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339502"/>
            <a:ext cx="1187624" cy="107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0115" t="19485" r="24542" b="30313"/>
          <a:stretch/>
        </p:blipFill>
        <p:spPr>
          <a:xfrm>
            <a:off x="1187624" y="555526"/>
            <a:ext cx="7817013" cy="42484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5367" y="19665"/>
            <a:ext cx="2520280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ФГОС СОО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3435" t="25391" r="26756" b="5704"/>
          <a:stretch/>
        </p:blipFill>
        <p:spPr>
          <a:xfrm>
            <a:off x="2289631" y="771550"/>
            <a:ext cx="6984776" cy="4247984"/>
          </a:xfrm>
          <a:prstGeom prst="rect">
            <a:avLst/>
          </a:prstGeom>
        </p:spPr>
      </p:pic>
      <p:pic>
        <p:nvPicPr>
          <p:cNvPr id="9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83316" y="1005403"/>
            <a:ext cx="1668404" cy="107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0"/>
            <a:ext cx="2808312" cy="771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ФОП СОО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23528" y="654443"/>
            <a:ext cx="1668404" cy="107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19610"/>
            <a:ext cx="1835696" cy="607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ФОП СОО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1775" t="18500" r="26756" b="47047"/>
          <a:stretch/>
        </p:blipFill>
        <p:spPr>
          <a:xfrm>
            <a:off x="2022000" y="19610"/>
            <a:ext cx="7122000" cy="24081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2329" t="19486" r="26756" b="42673"/>
          <a:stretch/>
        </p:blipFill>
        <p:spPr>
          <a:xfrm>
            <a:off x="1991932" y="2427734"/>
            <a:ext cx="715206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23528" y="654443"/>
            <a:ext cx="1668404" cy="107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19610"/>
            <a:ext cx="1835696" cy="607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ФОП СОО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1222" t="18500" r="26756" b="4720"/>
          <a:stretch/>
        </p:blipFill>
        <p:spPr>
          <a:xfrm>
            <a:off x="1861684" y="0"/>
            <a:ext cx="7282315" cy="512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52C14-E756-47E9-94F3-12C75E5C91D8}"/>
              </a:ext>
            </a:extLst>
          </p:cNvPr>
          <p:cNvSpPr txBox="1"/>
          <p:nvPr/>
        </p:nvSpPr>
        <p:spPr>
          <a:xfrm>
            <a:off x="3312368" y="3758505"/>
            <a:ext cx="5831632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ОБНОВЛЕНИЕ ФГОС СОО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(12 августа 2022 года, приказ </a:t>
            </a:r>
            <a:r>
              <a:rPr lang="ru-RU" sz="2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РФ № 732)</a:t>
            </a:r>
          </a:p>
        </p:txBody>
      </p:sp>
      <p:pic>
        <p:nvPicPr>
          <p:cNvPr id="1026" name="Picture 2" descr="https://avatars.mds.yandex.net/i?id=18bbb8f2f6dc23c3ea4f01955c8b0a4e6298ce64-834050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2088232" cy="20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352C14-E756-47E9-94F3-12C75E5C91D8}"/>
              </a:ext>
            </a:extLst>
          </p:cNvPr>
          <p:cNvSpPr txBox="1"/>
          <p:nvPr/>
        </p:nvSpPr>
        <p:spPr>
          <a:xfrm>
            <a:off x="249288" y="2088234"/>
            <a:ext cx="5831632" cy="138499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ПРИНЯТИЕ ФГОС СОО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(17 мая 2012 года, приказ </a:t>
            </a:r>
            <a:r>
              <a:rPr lang="ru-RU" sz="2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Минобрнауки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РФ № 413)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52C14-E756-47E9-94F3-12C75E5C91D8}"/>
              </a:ext>
            </a:extLst>
          </p:cNvPr>
          <p:cNvSpPr txBox="1"/>
          <p:nvPr/>
        </p:nvSpPr>
        <p:spPr>
          <a:xfrm>
            <a:off x="2771800" y="103970"/>
            <a:ext cx="5831632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Уровень среднего общего образования (10-11 классы)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ФГОС СОО</a:t>
            </a:r>
          </a:p>
        </p:txBody>
      </p:sp>
    </p:spTree>
    <p:extLst>
      <p:ext uri="{BB962C8B-B14F-4D97-AF65-F5344CB8AC3E}">
        <p14:creationId xmlns:p14="http://schemas.microsoft.com/office/powerpoint/2010/main" val="30213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23528" y="654443"/>
            <a:ext cx="1668404" cy="107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19610"/>
            <a:ext cx="1835696" cy="607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ФОП СОО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2882" t="18500" r="27310" b="50984"/>
          <a:stretch/>
        </p:blipFill>
        <p:spPr>
          <a:xfrm>
            <a:off x="1991932" y="256768"/>
            <a:ext cx="6828540" cy="231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23528" y="654443"/>
            <a:ext cx="1668404" cy="107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19610"/>
            <a:ext cx="1835696" cy="607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ФОП СОО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3435" t="14563" r="26756" b="4719"/>
          <a:stretch/>
        </p:blipFill>
        <p:spPr>
          <a:xfrm>
            <a:off x="2195736" y="19610"/>
            <a:ext cx="6624736" cy="512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008" t="25704" r="24542" b="22439"/>
          <a:stretch/>
        </p:blipFill>
        <p:spPr>
          <a:xfrm>
            <a:off x="0" y="0"/>
            <a:ext cx="8286535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48145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5134" y="2601914"/>
            <a:ext cx="7128792" cy="1846659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Приведен в соответствие с максимальной аудиторной нагрузкой по СанПиН 1.2.3685-21 общий объем аудиторной работы обучающихся.</a:t>
            </a:r>
          </a:p>
          <a:p>
            <a:pPr algn="ctr"/>
            <a:r>
              <a:rPr lang="ru-RU" sz="18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(за 2 года допустимая аудиторная нагрузка не может быть более 2516 </a:t>
            </a:r>
            <a:r>
              <a:rPr lang="ru-RU" sz="18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ак.ч</a:t>
            </a:r>
            <a:r>
              <a:rPr lang="ru-RU" sz="18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 (на 74 часа меньше с предыдущей редакцией ФГОС СОО)</a:t>
            </a:r>
            <a:endParaRPr lang="ru-RU" sz="18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6730" y="2619210"/>
            <a:ext cx="1668404" cy="18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6730" y="555526"/>
            <a:ext cx="1668404" cy="18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45134" y="697234"/>
            <a:ext cx="7128792" cy="1015663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Реализация ООП СОО в соответствии с обновленным ФГОС СОО рекомендована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 01.09.2023 года в 10 классах</a:t>
            </a:r>
            <a:endParaRPr lang="ru-RU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7" y="1608656"/>
            <a:ext cx="7128792" cy="1323439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Содержание ФГОС СОО обновлено с учетом ведущих направлений научно-технологического развития страны, приоритетов государственной политики в области воспитания и образования</a:t>
            </a:r>
            <a:endParaRPr lang="ru-RU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39502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2060"/>
                </a:solidFill>
              </a:rPr>
              <a:t>Приказ </a:t>
            </a:r>
            <a:r>
              <a:rPr lang="ru-RU" sz="1600" i="1" dirty="0" err="1" smtClean="0">
                <a:solidFill>
                  <a:srgbClr val="002060"/>
                </a:solidFill>
              </a:rPr>
              <a:t>Минпросвещения</a:t>
            </a:r>
            <a:r>
              <a:rPr lang="ru-RU" sz="1600" i="1" dirty="0" smtClean="0">
                <a:solidFill>
                  <a:srgbClr val="002060"/>
                </a:solidFill>
              </a:rPr>
              <a:t> России от 12.08.2022 </a:t>
            </a:r>
            <a:r>
              <a:rPr lang="ru-RU" sz="1600" i="1" dirty="0">
                <a:solidFill>
                  <a:srgbClr val="002060"/>
                </a:solidFill>
              </a:rPr>
              <a:t>№ </a:t>
            </a:r>
            <a:r>
              <a:rPr lang="ru-RU" sz="1600" i="1" dirty="0" smtClean="0">
                <a:solidFill>
                  <a:srgbClr val="002060"/>
                </a:solidFill>
              </a:rPr>
              <a:t>732 «О </a:t>
            </a:r>
            <a:r>
              <a:rPr lang="ru-RU" sz="1600" i="1" dirty="0">
                <a:solidFill>
                  <a:srgbClr val="002060"/>
                </a:solidFill>
              </a:rPr>
              <a:t>внесении изменений в Федеральный </a:t>
            </a:r>
            <a:r>
              <a:rPr lang="ru-RU" sz="1600" i="1" dirty="0" smtClean="0">
                <a:solidFill>
                  <a:srgbClr val="002060"/>
                </a:solidFill>
              </a:rPr>
              <a:t>государственный образовательный стандарт среднего общего образования, утвержденный приказом </a:t>
            </a:r>
            <a:r>
              <a:rPr lang="ru-RU" sz="1600" i="1" dirty="0" err="1" smtClean="0">
                <a:solidFill>
                  <a:srgbClr val="002060"/>
                </a:solidFill>
              </a:rPr>
              <a:t>Минобрнауки</a:t>
            </a:r>
            <a:r>
              <a:rPr lang="ru-RU" sz="1600" i="1" dirty="0" smtClean="0">
                <a:solidFill>
                  <a:srgbClr val="002060"/>
                </a:solidFill>
              </a:rPr>
              <a:t> РФ от 17.05.2012 № 413»</a:t>
            </a:r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67292" y="1593989"/>
            <a:ext cx="1668404" cy="18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7" y="3415789"/>
            <a:ext cx="7128792" cy="1631216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Детализированы требования к личностным, метапредметным и предметным результатам, что позволяет соблюсти принцип единства образовательного пространства и преемственности с новыми ФГОС НОО и ФГОС СОО</a:t>
            </a:r>
            <a:endParaRPr lang="ru-RU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92" y="3415789"/>
            <a:ext cx="1670449" cy="1822862"/>
          </a:xfrm>
          <a:prstGeom prst="rect">
            <a:avLst/>
          </a:prstGeom>
        </p:spPr>
      </p:pic>
      <p:pic>
        <p:nvPicPr>
          <p:cNvPr id="7" name="Picture 2" descr="https://uprostim.com/wp-content/uploads/2021/05/image1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189375"/>
            <a:ext cx="1800200" cy="123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5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3110" y="380846"/>
            <a:ext cx="7668344" cy="32624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Учебный план </a:t>
            </a:r>
            <a:r>
              <a:rPr lang="ru-RU" sz="1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должен содержать </a:t>
            </a:r>
            <a:r>
              <a:rPr lang="ru-RU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не менее 13 предметов и предусматривать </a:t>
            </a:r>
            <a:r>
              <a:rPr lang="ru-RU" sz="1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не менее 2-х учебных предметов на углубленном уровне</a:t>
            </a:r>
            <a:r>
              <a:rPr lang="ru-RU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в соответствии с выбранным профилем):</a:t>
            </a:r>
          </a:p>
          <a:p>
            <a:pPr marL="457200" indent="-457200">
              <a:buAutoNum type="arabicPeriod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Русский язык  (Б)</a:t>
            </a:r>
          </a:p>
          <a:p>
            <a:pPr marL="457200" indent="-457200">
              <a:buAutoNum type="arabicPeriod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Литература (Б/У)</a:t>
            </a:r>
          </a:p>
          <a:p>
            <a:pPr marL="457200" indent="-457200">
              <a:buAutoNum type="arabicPeriod"/>
            </a:pPr>
            <a:r>
              <a:rPr lang="ru-RU" sz="1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Иностранный </a:t>
            </a: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язык (</a:t>
            </a:r>
            <a:r>
              <a:rPr lang="ru-RU" sz="1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Б/У</a:t>
            </a: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Математика (Б/У)</a:t>
            </a:r>
          </a:p>
          <a:p>
            <a:pPr marL="457200" indent="-457200">
              <a:buAutoNum type="arabicPeriod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Информатика (Б/У)</a:t>
            </a:r>
          </a:p>
          <a:p>
            <a:pPr marL="457200" indent="-457200">
              <a:buAutoNum type="arabicPeriod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История (Б/У)</a:t>
            </a:r>
          </a:p>
          <a:p>
            <a:pPr marL="457200" indent="-457200">
              <a:buAutoNum type="arabicPeriod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География (Б/У)</a:t>
            </a:r>
          </a:p>
          <a:p>
            <a:pPr marL="457200" indent="-457200">
              <a:buAutoNum type="arabicPeriod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Обществознание (Б/У)</a:t>
            </a:r>
          </a:p>
          <a:p>
            <a:pPr marL="457200" indent="-457200">
              <a:buAutoNum type="arabicPeriod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Физика (Б/У)</a:t>
            </a:r>
          </a:p>
          <a:p>
            <a:pPr marL="457200" indent="-457200">
              <a:buAutoNum type="arabicPeriod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Химия (Б/У)</a:t>
            </a:r>
          </a:p>
          <a:p>
            <a:pPr marL="457200" indent="-457200">
              <a:buAutoNum type="arabicPeriod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Биология (Б/У)</a:t>
            </a:r>
          </a:p>
          <a:p>
            <a:pPr marL="457200" indent="-457200">
              <a:buAutoNum type="arabicPeriod"/>
            </a:pPr>
            <a:r>
              <a:rPr lang="ru-RU" sz="11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Физическая культура</a:t>
            </a: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(Б)</a:t>
            </a:r>
          </a:p>
          <a:p>
            <a:pPr marL="457200" indent="-457200">
              <a:buAutoNum type="arabicPeriod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Основы безопасности жизнедеятельности (Б)</a:t>
            </a:r>
          </a:p>
        </p:txBody>
      </p:sp>
      <p:pic>
        <p:nvPicPr>
          <p:cNvPr id="2050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112606" y="699542"/>
            <a:ext cx="1668404" cy="18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75656" y="3970113"/>
            <a:ext cx="7668344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Учебные предметы «Второй иностранный язык», «Родной язык», и «Родная литература» могут быть включены в учебный план по заявлениям от обучающихся, родителей (законных представителей)несовершеннолетних обучающихся  при наличии в школе необходимых условий</a:t>
            </a:r>
            <a:endParaRPr lang="ru-RU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https://uprostim.com/wp-content/uploads/2021/05/image1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579862"/>
            <a:ext cx="1563638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416" t="17516" r="33397" b="6688"/>
          <a:stretch/>
        </p:blipFill>
        <p:spPr>
          <a:xfrm>
            <a:off x="2123728" y="10394"/>
            <a:ext cx="4572000" cy="51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519" t="23422" r="2957" b="11610"/>
          <a:stretch/>
        </p:blipFill>
        <p:spPr>
          <a:xfrm>
            <a:off x="107504" y="0"/>
            <a:ext cx="9036496" cy="3363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387" t="27360" r="50553" b="40156"/>
          <a:stretch/>
        </p:blipFill>
        <p:spPr>
          <a:xfrm>
            <a:off x="107504" y="3363838"/>
            <a:ext cx="4248472" cy="1779662"/>
          </a:xfrm>
          <a:prstGeom prst="rect">
            <a:avLst/>
          </a:prstGeom>
        </p:spPr>
      </p:pic>
      <p:pic>
        <p:nvPicPr>
          <p:cNvPr id="6" name="Picture 2" descr="https://uprostim.com/wp-content/uploads/2021/05/image1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3" y="3461580"/>
            <a:ext cx="2193853" cy="14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4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260" t="25391" r="9046" b="12595"/>
          <a:stretch/>
        </p:blipFill>
        <p:spPr>
          <a:xfrm>
            <a:off x="-24926" y="0"/>
            <a:ext cx="9170080" cy="3507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706" t="31297" r="9046" b="40157"/>
          <a:stretch/>
        </p:blipFill>
        <p:spPr>
          <a:xfrm>
            <a:off x="-24926" y="3507854"/>
            <a:ext cx="9170080" cy="1635646"/>
          </a:xfrm>
          <a:prstGeom prst="rect">
            <a:avLst/>
          </a:prstGeom>
        </p:spPr>
      </p:pic>
      <p:pic>
        <p:nvPicPr>
          <p:cNvPr id="4" name="Picture 2" descr="https://uprostim.com/wp-content/uploads/2021/05/image1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4641" y="2911251"/>
            <a:ext cx="1930561" cy="12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259" t="25391" r="12920" b="9641"/>
          <a:stretch/>
        </p:blipFill>
        <p:spPr>
          <a:xfrm>
            <a:off x="0" y="-15602"/>
            <a:ext cx="9144000" cy="37958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1260" t="25391" r="50000" b="49016"/>
          <a:stretch/>
        </p:blipFill>
        <p:spPr>
          <a:xfrm>
            <a:off x="12998" y="3780284"/>
            <a:ext cx="4631010" cy="1363216"/>
          </a:xfrm>
          <a:prstGeom prst="rect">
            <a:avLst/>
          </a:prstGeom>
        </p:spPr>
      </p:pic>
      <p:pic>
        <p:nvPicPr>
          <p:cNvPr id="4" name="Picture 2" descr="https://uprostim.com/wp-content/uploads/2021/05/image1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7006" y="3919365"/>
            <a:ext cx="1898702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5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14210</TotalTime>
  <Words>665</Words>
  <Application>Microsoft Office PowerPoint</Application>
  <PresentationFormat>Экран (16:9)</PresentationFormat>
  <Paragraphs>68</Paragraphs>
  <Slides>22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Times New Roman</vt:lpstr>
      <vt:lpstr>Montserrat</vt:lpstr>
      <vt:lpstr>Simple Light</vt:lpstr>
      <vt:lpstr>МУ «Веденский РОО» МБОУ «Тевзанинская СОШ им. С.С.Зумаева»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Айшат</dc:creator>
  <cp:lastModifiedBy>Пользователь Windows</cp:lastModifiedBy>
  <cp:revision>774</cp:revision>
  <cp:lastPrinted>2018-09-18T12:28:25Z</cp:lastPrinted>
  <dcterms:modified xsi:type="dcterms:W3CDTF">2023-05-14T17:25:01Z</dcterms:modified>
</cp:coreProperties>
</file>